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Architects Daughter"/>
      <p:regular r:id="rId70"/>
    </p:embeddedFont>
    <p:embeddedFont>
      <p:font typeface="Robot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regular.fntdata"/><Relationship Id="rId70" Type="http://schemas.openxmlformats.org/officeDocument/2006/relationships/font" Target="fonts/ArchitectsDaughter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e6168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e6168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4e5944f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24e5944f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24e5944f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24e5944f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24e5944f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24e5944f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24e5944f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24e5944f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24e5944f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24e5944f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24e5944f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24e5944f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24e5944f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24e5944f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24e5944f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24e5944f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1021cd9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1021cd9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021cd9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1021cd9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c1e6168e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c1e6168e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1021cd9a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1021cd9a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1021cd9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1021cd9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1021cd9a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1021cd9a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1021cd9a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1021cd9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1021cd9a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1021cd9a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1021cd9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1021cd9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24e5944f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24e5944f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24e5944f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24e5944f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24e5944f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24e5944f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24e5944f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24e5944f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c1e6168e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c1e6168e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26af8d6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26af8d6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26af8d6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a26af8d6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26af8d6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26af8d6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26af8d60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26af8d6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26af8d60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26af8d60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26af8d60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26af8d60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26af8d60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26af8d60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26af8d60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26af8d60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d0b7e82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d0b7e82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d0b7e827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d0b7e827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e6168e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e6168e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d0b7e827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d0b7e827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d0b7e82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d0b7e82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d0b7e82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d0b7e82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d0b7e827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d0b7e827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d0b7e827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d0b7e827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d0b7e827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d0b7e827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d0b7e827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d0b7e827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d0b7e82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ad0b7e82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d0b7e82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d0b7e82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d3f3536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d3f3536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c1e6168e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c1e6168e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d3f35365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ad3f3536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816ba17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816ba17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816ba17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816ba17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816ba17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816ba17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816ba17c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816ba17c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816ba17c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816ba17c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816ba17c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a816ba17c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816ba17c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816ba17c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816ba17c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816ba17c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816ba17c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816ba17c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c1e6168e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c1e6168e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816ba17c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a816ba17c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816ba17c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816ba17c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d3f35365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d3f35365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1932f3e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1932f3e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1932f3ec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1932f3e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24e5944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24e5944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c1e6168e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c1e6168e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24e5944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24e5944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85700" y="27846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0">
                <a:solidFill>
                  <a:srgbClr val="2E2E2C"/>
                </a:solidFill>
              </a:rPr>
              <a:t>Objetos</a:t>
            </a:r>
            <a:endParaRPr b="1" sz="9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rgbClr val="2E2E2C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Acessando elementos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979050" y="1412775"/>
            <a:ext cx="192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Notação por pontos</a:t>
            </a:r>
            <a:endParaRPr b="1" sz="17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6287250" y="1380675"/>
            <a:ext cx="2165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Notação por colchetes</a:t>
            </a:r>
            <a:endParaRPr b="1" sz="17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59630" l="28940" r="39830" t="30567"/>
          <a:stretch/>
        </p:blipFill>
        <p:spPr>
          <a:xfrm>
            <a:off x="859262" y="2189650"/>
            <a:ext cx="2165274" cy="38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38223" l="28593" r="40176" t="51975"/>
          <a:stretch/>
        </p:blipFill>
        <p:spPr>
          <a:xfrm>
            <a:off x="6287312" y="2157550"/>
            <a:ext cx="2165274" cy="38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1027175" y="1452900"/>
            <a:ext cx="1821600" cy="642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DF49"/>
              </a:solidFill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6459150" y="1420800"/>
            <a:ext cx="1821600" cy="642000"/>
          </a:xfrm>
          <a:prstGeom prst="rect">
            <a:avLst/>
          </a:prstGeom>
          <a:noFill/>
          <a:ln cap="flat" cmpd="sng" w="28575">
            <a:solidFill>
              <a:srgbClr val="F3D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DF49"/>
              </a:solidFill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898" y="2448600"/>
            <a:ext cx="19240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6">
            <a:alphaModFix/>
          </a:blip>
          <a:srcRect b="0" l="0" r="0" t="51585"/>
          <a:stretch/>
        </p:blipFill>
        <p:spPr>
          <a:xfrm>
            <a:off x="859150" y="2539660"/>
            <a:ext cx="2165400" cy="36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7">
            <a:alphaModFix/>
          </a:blip>
          <a:srcRect b="0" l="0" r="0" t="54271"/>
          <a:stretch/>
        </p:blipFill>
        <p:spPr>
          <a:xfrm>
            <a:off x="6287300" y="2512082"/>
            <a:ext cx="2165275" cy="353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Objetos aninhados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402853" y="2260098"/>
            <a:ext cx="6252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b="34946" l="29313" r="29101" t="54348"/>
          <a:stretch/>
        </p:blipFill>
        <p:spPr>
          <a:xfrm>
            <a:off x="2883600" y="3453487"/>
            <a:ext cx="335185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 rotWithShape="1">
          <a:blip r:embed="rId4">
            <a:alphaModFix/>
          </a:blip>
          <a:srcRect b="25705" l="29313" r="29101" t="65745"/>
          <a:stretch/>
        </p:blipFill>
        <p:spPr>
          <a:xfrm>
            <a:off x="2883600" y="3931800"/>
            <a:ext cx="3351850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5">
            <a:alphaModFix/>
          </a:blip>
          <a:srcRect b="12217" l="29518" r="50000" t="47906"/>
          <a:stretch/>
        </p:blipFill>
        <p:spPr>
          <a:xfrm>
            <a:off x="5471400" y="1290502"/>
            <a:ext cx="1784768" cy="195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5450" y="1381475"/>
            <a:ext cx="19240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Editando </a:t>
            </a:r>
            <a:r>
              <a:rPr b="1" lang="pt-BR" sz="5000">
                <a:solidFill>
                  <a:srgbClr val="2E2E2C"/>
                </a:solidFill>
              </a:rPr>
              <a:t>elementos</a:t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4">
            <a:alphaModFix/>
          </a:blip>
          <a:srcRect b="15229" l="29313" r="45423" t="77048"/>
          <a:stretch/>
        </p:blipFill>
        <p:spPr>
          <a:xfrm>
            <a:off x="3411663" y="3874638"/>
            <a:ext cx="2320673" cy="3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5">
            <a:alphaModFix/>
          </a:blip>
          <a:srcRect b="12217" l="29518" r="50000" t="47906"/>
          <a:stretch/>
        </p:blipFill>
        <p:spPr>
          <a:xfrm>
            <a:off x="3411675" y="1363998"/>
            <a:ext cx="2320650" cy="254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785688" y="30093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2E2E2C"/>
                </a:solidFill>
              </a:rPr>
              <a:t>Criando </a:t>
            </a:r>
            <a:endParaRPr b="1" sz="68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2E2E2C"/>
                </a:solidFill>
              </a:rPr>
              <a:t>objetos</a:t>
            </a:r>
            <a:endParaRPr b="1" sz="68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800">
              <a:solidFill>
                <a:srgbClr val="2E2E2C"/>
              </a:solidFill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785675" y="311255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2E2E2C"/>
                </a:solidFill>
              </a:rPr>
              <a:t>Propriedades</a:t>
            </a:r>
            <a:endParaRPr b="1" sz="6800">
              <a:solidFill>
                <a:srgbClr val="2E2E2C"/>
              </a:solidFill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Adicionando propriedades</a:t>
            </a:r>
            <a:endParaRPr b="1" sz="4000">
              <a:solidFill>
                <a:srgbClr val="2E2E2C"/>
              </a:solidFill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 b="30717" l="29137" r="46636" t="25368"/>
          <a:stretch/>
        </p:blipFill>
        <p:spPr>
          <a:xfrm>
            <a:off x="2061075" y="1433550"/>
            <a:ext cx="2190149" cy="22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4">
            <a:alphaModFix/>
          </a:blip>
          <a:srcRect b="22400" l="29137" r="46636" t="69097"/>
          <a:stretch/>
        </p:blipFill>
        <p:spPr>
          <a:xfrm>
            <a:off x="2061075" y="3540149"/>
            <a:ext cx="2190149" cy="4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/>
          <p:nvPr/>
        </p:nvSpPr>
        <p:spPr>
          <a:xfrm>
            <a:off x="4543303" y="2437623"/>
            <a:ext cx="6252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900" y="1442900"/>
            <a:ext cx="2256400" cy="25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Removendo </a:t>
            </a:r>
            <a:r>
              <a:rPr b="1" lang="pt-BR" sz="4800">
                <a:solidFill>
                  <a:srgbClr val="2E2E2C"/>
                </a:solidFill>
              </a:rPr>
              <a:t>propriedades</a:t>
            </a:r>
            <a:endParaRPr b="1" sz="4000">
              <a:solidFill>
                <a:srgbClr val="2E2E2C"/>
              </a:solidFill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4">
            <a:alphaModFix/>
          </a:blip>
          <a:srcRect b="15105" l="29174" r="36311" t="77861"/>
          <a:stretch/>
        </p:blipFill>
        <p:spPr>
          <a:xfrm>
            <a:off x="1179975" y="2398462"/>
            <a:ext cx="3024799" cy="3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 rotWithShape="1">
          <a:blip r:embed="rId4">
            <a:alphaModFix/>
          </a:blip>
          <a:srcRect b="9967" l="29174" r="36311" t="85094"/>
          <a:stretch/>
        </p:blipFill>
        <p:spPr>
          <a:xfrm>
            <a:off x="1179975" y="2684750"/>
            <a:ext cx="3024799" cy="2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/>
          <p:nvPr/>
        </p:nvSpPr>
        <p:spPr>
          <a:xfrm>
            <a:off x="4463701" y="2521250"/>
            <a:ext cx="316500" cy="2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5">
            <a:alphaModFix/>
          </a:blip>
          <a:srcRect b="49379" l="29273" r="48627" t="32592"/>
          <a:stretch/>
        </p:blipFill>
        <p:spPr>
          <a:xfrm>
            <a:off x="5039125" y="1522050"/>
            <a:ext cx="2124424" cy="98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5">
            <a:alphaModFix/>
          </a:blip>
          <a:srcRect b="20545" l="29273" r="48627" t="54504"/>
          <a:stretch/>
        </p:blipFill>
        <p:spPr>
          <a:xfrm>
            <a:off x="5039125" y="2459850"/>
            <a:ext cx="2124424" cy="135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785688" y="29737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2E2E2C"/>
                </a:solidFill>
              </a:rPr>
              <a:t>Desestruturando objetos</a:t>
            </a:r>
            <a:endParaRPr b="1" sz="7600">
              <a:solidFill>
                <a:srgbClr val="2E2E2C"/>
              </a:solidFill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2E2E2C"/>
              </a:solidFill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4">
            <a:alphaModFix/>
          </a:blip>
          <a:srcRect b="32038" l="11637" r="64062" t="21003"/>
          <a:stretch/>
        </p:blipFill>
        <p:spPr>
          <a:xfrm>
            <a:off x="3492750" y="1290497"/>
            <a:ext cx="2158499" cy="23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E2E2C"/>
                </a:solidFill>
              </a:rPr>
              <a:t>Anteriormente...</a:t>
            </a:r>
            <a:endParaRPr b="1" sz="4000">
              <a:solidFill>
                <a:srgbClr val="2E2E2C"/>
              </a:solidFill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4">
            <a:alphaModFix/>
          </a:blip>
          <a:srcRect b="25289" l="11637" r="64062" t="67801"/>
          <a:stretch/>
        </p:blipFill>
        <p:spPr>
          <a:xfrm>
            <a:off x="3492750" y="3607475"/>
            <a:ext cx="2158499" cy="3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 rotWithShape="1">
          <a:blip r:embed="rId4">
            <a:alphaModFix/>
          </a:blip>
          <a:srcRect b="17659" l="11637" r="64062" t="74551"/>
          <a:stretch/>
        </p:blipFill>
        <p:spPr>
          <a:xfrm>
            <a:off x="3492750" y="3928675"/>
            <a:ext cx="2158499" cy="3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E2E2C"/>
                </a:solidFill>
              </a:rPr>
              <a:t>Desestruturando objetos</a:t>
            </a:r>
            <a:endParaRPr b="1" sz="4000">
              <a:solidFill>
                <a:srgbClr val="2E2E2C"/>
              </a:solidFill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4">
            <a:alphaModFix/>
          </a:blip>
          <a:srcRect b="32898" l="11591" r="64370" t="20509"/>
          <a:stretch/>
        </p:blipFill>
        <p:spPr>
          <a:xfrm>
            <a:off x="3481350" y="1290500"/>
            <a:ext cx="2181301" cy="23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 rotWithShape="1">
          <a:blip r:embed="rId4">
            <a:alphaModFix/>
          </a:blip>
          <a:srcRect b="30064" l="11591" r="64370" t="66318"/>
          <a:stretch/>
        </p:blipFill>
        <p:spPr>
          <a:xfrm>
            <a:off x="3481350" y="3627474"/>
            <a:ext cx="2181301" cy="1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4">
            <a:alphaModFix/>
          </a:blip>
          <a:srcRect b="23300" l="11591" r="64370" t="70526"/>
          <a:stretch/>
        </p:blipFill>
        <p:spPr>
          <a:xfrm>
            <a:off x="3481150" y="3812025"/>
            <a:ext cx="2181301" cy="31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463" y="449600"/>
            <a:ext cx="1119075" cy="11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75525" y="449600"/>
            <a:ext cx="3843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Como </a:t>
            </a:r>
            <a:r>
              <a:rPr lang="pt-BR" sz="18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representar </a:t>
            </a:r>
            <a:r>
              <a:rPr lang="pt-BR" sz="1800"/>
              <a:t>uma casa?</a:t>
            </a:r>
            <a:endParaRPr sz="1800"/>
          </a:p>
        </p:txBody>
      </p:sp>
      <p:sp>
        <p:nvSpPr>
          <p:cNvPr id="66" name="Google Shape;66;p14"/>
          <p:cNvSpPr txBox="1"/>
          <p:nvPr/>
        </p:nvSpPr>
        <p:spPr>
          <a:xfrm>
            <a:off x="3324200" y="866900"/>
            <a:ext cx="30651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Nº de quartos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Nº de banheiros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Nº de salas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025325" y="866900"/>
            <a:ext cx="20622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Piscina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Churrasqueira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56860" l="28902" r="44352" t="21575"/>
          <a:stretch/>
        </p:blipFill>
        <p:spPr>
          <a:xfrm>
            <a:off x="1356275" y="2143813"/>
            <a:ext cx="27432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748975" y="1768438"/>
            <a:ext cx="1957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Procedural</a:t>
            </a:r>
            <a:endParaRPr b="1" sz="17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34811" l="28900" r="44355" t="44757"/>
          <a:stretch/>
        </p:blipFill>
        <p:spPr>
          <a:xfrm>
            <a:off x="1356275" y="3276525"/>
            <a:ext cx="2743200" cy="11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387100" y="1768457"/>
            <a:ext cx="1957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Array</a:t>
            </a:r>
            <a:endParaRPr b="1" sz="17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b="43448" l="29402" r="39035" t="45379"/>
          <a:stretch/>
        </p:blipFill>
        <p:spPr>
          <a:xfrm>
            <a:off x="4808663" y="2281532"/>
            <a:ext cx="31146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485100" y="378575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2E2E2C"/>
                </a:solidFill>
              </a:rPr>
              <a:t>Sintaxe</a:t>
            </a:r>
            <a:endParaRPr b="1" sz="4000">
              <a:solidFill>
                <a:srgbClr val="2E2E2C"/>
              </a:solidFill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 rotWithShape="1">
          <a:blip r:embed="rId4">
            <a:alphaModFix/>
          </a:blip>
          <a:srcRect b="15350" l="10832" r="55294" t="79435"/>
          <a:stretch/>
        </p:blipFill>
        <p:spPr>
          <a:xfrm>
            <a:off x="1968175" y="2181755"/>
            <a:ext cx="5207650" cy="45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 rotWithShape="1">
          <a:blip r:embed="rId4">
            <a:alphaModFix/>
          </a:blip>
          <a:srcRect b="11540" l="10832" r="55294" t="84093"/>
          <a:stretch/>
        </p:blipFill>
        <p:spPr>
          <a:xfrm>
            <a:off x="1968175" y="2571750"/>
            <a:ext cx="5207650" cy="37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solidFill>
                  <a:srgbClr val="2E2E2C"/>
                </a:solidFill>
              </a:rPr>
              <a:t>Muitas propriedades?</a:t>
            </a:r>
            <a:endParaRPr b="1" sz="4300">
              <a:solidFill>
                <a:srgbClr val="2E2E2C"/>
              </a:solidFill>
            </a:endParaRPr>
          </a:p>
        </p:txBody>
      </p:sp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38416" l="11280" r="49565" t="33334"/>
          <a:stretch/>
        </p:blipFill>
        <p:spPr>
          <a:xfrm>
            <a:off x="2535750" y="1372675"/>
            <a:ext cx="4072500" cy="16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4">
            <a:alphaModFix/>
          </a:blip>
          <a:srcRect b="32088" l="11278" r="25569" t="62423"/>
          <a:stretch/>
        </p:blipFill>
        <p:spPr>
          <a:xfrm>
            <a:off x="1448175" y="3619425"/>
            <a:ext cx="6568500" cy="3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125" y="1082288"/>
            <a:ext cx="2024124" cy="202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/>
          <p:nvPr/>
        </p:nvSpPr>
        <p:spPr>
          <a:xfrm>
            <a:off x="4403075" y="3157500"/>
            <a:ext cx="312900" cy="32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solidFill>
                  <a:srgbClr val="2E2E2C"/>
                </a:solidFill>
              </a:rPr>
              <a:t>Objetos aninhados</a:t>
            </a:r>
            <a:endParaRPr b="1" sz="4300">
              <a:solidFill>
                <a:srgbClr val="2E2E2C"/>
              </a:solidFill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4">
            <a:alphaModFix/>
          </a:blip>
          <a:srcRect b="29405" l="11276" r="60446" t="22850"/>
          <a:stretch/>
        </p:blipFill>
        <p:spPr>
          <a:xfrm>
            <a:off x="3368375" y="1358400"/>
            <a:ext cx="2407251" cy="22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4">
            <a:alphaModFix/>
          </a:blip>
          <a:srcRect b="22031" l="11276" r="60446" t="70424"/>
          <a:stretch/>
        </p:blipFill>
        <p:spPr>
          <a:xfrm>
            <a:off x="3368375" y="3605401"/>
            <a:ext cx="2407251" cy="3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solidFill>
                  <a:srgbClr val="2E2E2C"/>
                </a:solidFill>
              </a:rPr>
              <a:t>Casos de uso</a:t>
            </a:r>
            <a:endParaRPr b="1" sz="4300">
              <a:solidFill>
                <a:srgbClr val="2E2E2C"/>
              </a:solidFill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4">
            <a:alphaModFix/>
          </a:blip>
          <a:srcRect b="29212" l="11341" r="46528" t="52208"/>
          <a:stretch/>
        </p:blipFill>
        <p:spPr>
          <a:xfrm>
            <a:off x="2396413" y="1649650"/>
            <a:ext cx="4351161" cy="135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b="21858" l="11341" r="46528" t="70775"/>
          <a:stretch/>
        </p:blipFill>
        <p:spPr>
          <a:xfrm>
            <a:off x="2396427" y="2958181"/>
            <a:ext cx="4351161" cy="535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 txBox="1"/>
          <p:nvPr/>
        </p:nvSpPr>
        <p:spPr>
          <a:xfrm>
            <a:off x="785688" y="29737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rgbClr val="2E2E2C"/>
                </a:solidFill>
              </a:rPr>
              <a:t>Desestruturando objetos</a:t>
            </a:r>
            <a:endParaRPr b="1" sz="7600">
              <a:solidFill>
                <a:srgbClr val="2E2E2C"/>
              </a:solidFill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785675" y="311255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Métodos</a:t>
            </a:r>
            <a:endParaRPr b="1" sz="7900">
              <a:solidFill>
                <a:srgbClr val="2E2E2C"/>
              </a:solidFill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Métodos</a:t>
            </a:r>
            <a:endParaRPr b="1" sz="4000">
              <a:solidFill>
                <a:srgbClr val="2E2E2C"/>
              </a:solidFill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4">
            <a:alphaModFix/>
          </a:blip>
          <a:srcRect b="20986" l="29138" r="48393" t="30625"/>
          <a:stretch/>
        </p:blipFill>
        <p:spPr>
          <a:xfrm>
            <a:off x="1590876" y="1515775"/>
            <a:ext cx="1902551" cy="23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3989300" y="2254650"/>
            <a:ext cx="4694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/>
              <a:t>consumo * capacidadeTanque</a:t>
            </a:r>
            <a:endParaRPr b="1"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Sintaxe</a:t>
            </a:r>
            <a:endParaRPr b="1" sz="4000">
              <a:solidFill>
                <a:srgbClr val="2E2E2C"/>
              </a:solidFill>
            </a:endParaRPr>
          </a:p>
        </p:txBody>
      </p:sp>
      <p:pic>
        <p:nvPicPr>
          <p:cNvPr id="332" name="Google Shape;332;p39"/>
          <p:cNvPicPr preferRelativeResize="0"/>
          <p:nvPr/>
        </p:nvPicPr>
        <p:blipFill rotWithShape="1">
          <a:blip r:embed="rId4">
            <a:alphaModFix/>
          </a:blip>
          <a:srcRect b="32331" l="11033" r="64546" t="40511"/>
          <a:stretch/>
        </p:blipFill>
        <p:spPr>
          <a:xfrm>
            <a:off x="3003600" y="1664900"/>
            <a:ext cx="3136800" cy="19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/>
          <p:cNvPicPr preferRelativeResize="0"/>
          <p:nvPr/>
        </p:nvPicPr>
        <p:blipFill rotWithShape="1">
          <a:blip r:embed="rId4">
            <a:alphaModFix/>
          </a:blip>
          <a:srcRect b="8963" l="11956" r="57379" t="23285"/>
          <a:stretch/>
        </p:blipFill>
        <p:spPr>
          <a:xfrm>
            <a:off x="3357112" y="1290512"/>
            <a:ext cx="2404826" cy="29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Método</a:t>
            </a:r>
            <a:endParaRPr b="1" sz="4000">
              <a:solidFill>
                <a:srgbClr val="2E2E2C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1"/>
          <p:cNvSpPr txBox="1"/>
          <p:nvPr/>
        </p:nvSpPr>
        <p:spPr>
          <a:xfrm>
            <a:off x="785675" y="311255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Métodos</a:t>
            </a:r>
            <a:endParaRPr b="1" sz="7900">
              <a:solidFill>
                <a:srgbClr val="2E2E2C"/>
              </a:solidFill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785700" y="27846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0">
                <a:solidFill>
                  <a:srgbClr val="2E2E2C"/>
                </a:solidFill>
              </a:rPr>
              <a:t>Objetos</a:t>
            </a:r>
            <a:endParaRPr b="1" sz="9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rgbClr val="2E2E2C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53175" y="1043675"/>
            <a:ext cx="2254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Conceito de objetos</a:t>
            </a:r>
            <a:endParaRPr b="1" sz="1800"/>
          </a:p>
        </p:txBody>
      </p:sp>
      <p:sp>
        <p:nvSpPr>
          <p:cNvPr id="82" name="Google Shape;82;p15"/>
          <p:cNvSpPr txBox="1"/>
          <p:nvPr/>
        </p:nvSpPr>
        <p:spPr>
          <a:xfrm>
            <a:off x="292100" y="2616400"/>
            <a:ext cx="1710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Propriedades</a:t>
            </a:r>
            <a:endParaRPr b="1" sz="1800"/>
          </a:p>
        </p:txBody>
      </p:sp>
      <p:sp>
        <p:nvSpPr>
          <p:cNvPr id="83" name="Google Shape;83;p15"/>
          <p:cNvSpPr txBox="1"/>
          <p:nvPr/>
        </p:nvSpPr>
        <p:spPr>
          <a:xfrm>
            <a:off x="972295" y="4076800"/>
            <a:ext cx="1443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Métodos</a:t>
            </a:r>
            <a:endParaRPr b="1" sz="1800"/>
          </a:p>
        </p:txBody>
      </p:sp>
      <p:sp>
        <p:nvSpPr>
          <p:cNvPr id="84" name="Google Shape;84;p15"/>
          <p:cNvSpPr txBox="1"/>
          <p:nvPr/>
        </p:nvSpPr>
        <p:spPr>
          <a:xfrm>
            <a:off x="7161775" y="1533275"/>
            <a:ext cx="1604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Criar objetos</a:t>
            </a:r>
            <a:endParaRPr b="1" sz="1800"/>
          </a:p>
        </p:txBody>
      </p:sp>
      <p:sp>
        <p:nvSpPr>
          <p:cNvPr id="85" name="Google Shape;85;p15"/>
          <p:cNvSpPr txBox="1"/>
          <p:nvPr/>
        </p:nvSpPr>
        <p:spPr>
          <a:xfrm>
            <a:off x="7029275" y="2937375"/>
            <a:ext cx="1941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Objetos javascript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785688" y="29737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Métodos</a:t>
            </a:r>
            <a:endParaRPr b="1" sz="7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Object</a:t>
            </a:r>
            <a:endParaRPr b="1" sz="7500">
              <a:solidFill>
                <a:srgbClr val="2E2E2C"/>
              </a:solidFill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Keys()</a:t>
            </a:r>
            <a:endParaRPr b="1" sz="4000">
              <a:solidFill>
                <a:srgbClr val="2E2E2C"/>
              </a:solidFill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1291975" y="1180075"/>
            <a:ext cx="66120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Retorna um array de string que representa as </a:t>
            </a:r>
            <a:r>
              <a:rPr b="1" lang="pt-BR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chaves </a:t>
            </a:r>
            <a:r>
              <a:rPr lang="pt-BR"/>
              <a:t>de cada propriedade. </a:t>
            </a:r>
            <a:endParaRPr/>
          </a:p>
        </p:txBody>
      </p:sp>
      <p:pic>
        <p:nvPicPr>
          <p:cNvPr id="365" name="Google Shape;365;p43"/>
          <p:cNvPicPr preferRelativeResize="0"/>
          <p:nvPr/>
        </p:nvPicPr>
        <p:blipFill rotWithShape="1">
          <a:blip r:embed="rId4">
            <a:alphaModFix/>
          </a:blip>
          <a:srcRect b="65371" l="10129" r="43490" t="29774"/>
          <a:stretch/>
        </p:blipFill>
        <p:spPr>
          <a:xfrm>
            <a:off x="4078800" y="2631073"/>
            <a:ext cx="4026876" cy="2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3"/>
          <p:cNvPicPr preferRelativeResize="0"/>
          <p:nvPr/>
        </p:nvPicPr>
        <p:blipFill rotWithShape="1">
          <a:blip r:embed="rId5">
            <a:alphaModFix/>
          </a:blip>
          <a:srcRect b="15519" l="11956" r="57379" t="23284"/>
          <a:stretch/>
        </p:blipFill>
        <p:spPr>
          <a:xfrm>
            <a:off x="1152725" y="1733876"/>
            <a:ext cx="2404850" cy="26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 rotWithShape="1">
          <a:blip r:embed="rId4">
            <a:alphaModFix/>
          </a:blip>
          <a:srcRect b="53821" l="10129" r="43490" t="34833"/>
          <a:stretch/>
        </p:blipFill>
        <p:spPr>
          <a:xfrm>
            <a:off x="4078800" y="2839223"/>
            <a:ext cx="4026876" cy="5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Values()</a:t>
            </a:r>
            <a:endParaRPr b="1" sz="4000">
              <a:solidFill>
                <a:srgbClr val="2E2E2C"/>
              </a:solidFill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1917875" y="1180075"/>
            <a:ext cx="5520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Retorna um array com os </a:t>
            </a:r>
            <a:r>
              <a:rPr b="1" lang="pt-BR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valores</a:t>
            </a:r>
            <a:r>
              <a:rPr b="1" lang="pt-BR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lang="pt-BR"/>
              <a:t>de cada </a:t>
            </a:r>
            <a:r>
              <a:rPr lang="pt-BR"/>
              <a:t>propriedade.</a:t>
            </a:r>
            <a:endParaRPr b="1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76" name="Google Shape;376;p44"/>
          <p:cNvPicPr preferRelativeResize="0"/>
          <p:nvPr/>
        </p:nvPicPr>
        <p:blipFill rotWithShape="1">
          <a:blip r:embed="rId4">
            <a:alphaModFix/>
          </a:blip>
          <a:srcRect b="47379" l="10128" r="42275" t="48919"/>
          <a:stretch/>
        </p:blipFill>
        <p:spPr>
          <a:xfrm>
            <a:off x="4071600" y="2722850"/>
            <a:ext cx="4132498" cy="18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4"/>
          <p:cNvPicPr preferRelativeResize="0"/>
          <p:nvPr/>
        </p:nvPicPr>
        <p:blipFill rotWithShape="1">
          <a:blip r:embed="rId5">
            <a:alphaModFix/>
          </a:blip>
          <a:srcRect b="15519" l="11956" r="57379" t="23284"/>
          <a:stretch/>
        </p:blipFill>
        <p:spPr>
          <a:xfrm>
            <a:off x="1152725" y="1733876"/>
            <a:ext cx="2404850" cy="26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 rotWithShape="1">
          <a:blip r:embed="rId4">
            <a:alphaModFix/>
          </a:blip>
          <a:srcRect b="39735" l="10128" r="42275" t="51863"/>
          <a:stretch/>
        </p:blipFill>
        <p:spPr>
          <a:xfrm>
            <a:off x="4071600" y="2903512"/>
            <a:ext cx="4132498" cy="41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Entries()</a:t>
            </a:r>
            <a:endParaRPr b="1" sz="4000">
              <a:solidFill>
                <a:srgbClr val="2E2E2C"/>
              </a:solidFill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1917875" y="1180075"/>
            <a:ext cx="5520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Retorna um array cujo os elementos são também arrays correspondentes aos </a:t>
            </a:r>
            <a:r>
              <a:rPr b="1" lang="pt-BR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pares de propriedades [chave : valor]</a:t>
            </a:r>
            <a:r>
              <a:rPr lang="pt-BR"/>
              <a:t>.</a:t>
            </a:r>
            <a:endParaRPr b="1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87" name="Google Shape;387;p45"/>
          <p:cNvPicPr preferRelativeResize="0"/>
          <p:nvPr/>
        </p:nvPicPr>
        <p:blipFill rotWithShape="1">
          <a:blip r:embed="rId4">
            <a:alphaModFix/>
          </a:blip>
          <a:srcRect b="33332" l="10130" r="33560" t="63273"/>
          <a:stretch/>
        </p:blipFill>
        <p:spPr>
          <a:xfrm>
            <a:off x="4049975" y="2768050"/>
            <a:ext cx="4888900" cy="1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 rotWithShape="1">
          <a:blip r:embed="rId5">
            <a:alphaModFix/>
          </a:blip>
          <a:srcRect b="15519" l="11956" r="57379" t="23284"/>
          <a:stretch/>
        </p:blipFill>
        <p:spPr>
          <a:xfrm>
            <a:off x="1152725" y="1733876"/>
            <a:ext cx="2404850" cy="26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 rotWithShape="1">
          <a:blip r:embed="rId4">
            <a:alphaModFix/>
          </a:blip>
          <a:srcRect b="15283" l="10130" r="33560" t="66200"/>
          <a:stretch/>
        </p:blipFill>
        <p:spPr>
          <a:xfrm>
            <a:off x="4049975" y="2904925"/>
            <a:ext cx="4888900" cy="9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Assign()</a:t>
            </a:r>
            <a:endParaRPr b="1" sz="4000">
              <a:solidFill>
                <a:srgbClr val="2E2E2C"/>
              </a:solidFill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1669125" y="1180075"/>
            <a:ext cx="57693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Copia as propriedades</a:t>
            </a:r>
            <a:r>
              <a:rPr lang="pt-BR"/>
              <a:t> de um objeto de origem para um de destino.</a:t>
            </a:r>
            <a:endParaRPr b="1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4">
            <a:alphaModFix/>
          </a:blip>
          <a:srcRect b="45734" l="11054" r="32053" t="50053"/>
          <a:stretch/>
        </p:blipFill>
        <p:spPr>
          <a:xfrm>
            <a:off x="3951600" y="2811901"/>
            <a:ext cx="4326873" cy="1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 rotWithShape="1">
          <a:blip r:embed="rId5">
            <a:alphaModFix/>
          </a:blip>
          <a:srcRect b="15519" l="11956" r="57379" t="23284"/>
          <a:stretch/>
        </p:blipFill>
        <p:spPr>
          <a:xfrm>
            <a:off x="1152725" y="1733876"/>
            <a:ext cx="2404850" cy="26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6"/>
          <p:cNvPicPr preferRelativeResize="0"/>
          <p:nvPr/>
        </p:nvPicPr>
        <p:blipFill rotWithShape="1">
          <a:blip r:embed="rId4">
            <a:alphaModFix/>
          </a:blip>
          <a:srcRect b="31271" l="11054" r="32053" t="53903"/>
          <a:stretch/>
        </p:blipFill>
        <p:spPr>
          <a:xfrm>
            <a:off x="3951600" y="2963174"/>
            <a:ext cx="4326873" cy="6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7"/>
          <p:cNvSpPr txBox="1"/>
          <p:nvPr/>
        </p:nvSpPr>
        <p:spPr>
          <a:xfrm>
            <a:off x="785688" y="29737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Métodos</a:t>
            </a:r>
            <a:endParaRPr b="1" sz="7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Object</a:t>
            </a:r>
            <a:endParaRPr b="1" sz="7500">
              <a:solidFill>
                <a:srgbClr val="2E2E2C"/>
              </a:solidFill>
            </a:endParaRPr>
          </a:p>
        </p:txBody>
      </p:sp>
      <p:pic>
        <p:nvPicPr>
          <p:cNvPr id="407" name="Google Shape;4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674000" y="2096775"/>
            <a:ext cx="94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k</a:t>
            </a:r>
            <a:r>
              <a:rPr b="1" lang="pt-BR" sz="1900"/>
              <a:t>eys()</a:t>
            </a:r>
            <a:endParaRPr b="1" sz="1900"/>
          </a:p>
        </p:txBody>
      </p:sp>
      <p:sp>
        <p:nvSpPr>
          <p:cNvPr id="410" name="Google Shape;410;p47"/>
          <p:cNvSpPr txBox="1"/>
          <p:nvPr/>
        </p:nvSpPr>
        <p:spPr>
          <a:xfrm>
            <a:off x="785700" y="3502625"/>
            <a:ext cx="12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values()</a:t>
            </a:r>
            <a:endParaRPr b="1" sz="1900"/>
          </a:p>
        </p:txBody>
      </p:sp>
      <p:sp>
        <p:nvSpPr>
          <p:cNvPr id="411" name="Google Shape;411;p47"/>
          <p:cNvSpPr txBox="1"/>
          <p:nvPr/>
        </p:nvSpPr>
        <p:spPr>
          <a:xfrm>
            <a:off x="7265475" y="1529900"/>
            <a:ext cx="12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entries</a:t>
            </a:r>
            <a:r>
              <a:rPr b="1" lang="pt-BR" sz="1900"/>
              <a:t>()</a:t>
            </a:r>
            <a:endParaRPr b="1" sz="1900"/>
          </a:p>
        </p:txBody>
      </p:sp>
      <p:sp>
        <p:nvSpPr>
          <p:cNvPr id="412" name="Google Shape;412;p47"/>
          <p:cNvSpPr txBox="1"/>
          <p:nvPr/>
        </p:nvSpPr>
        <p:spPr>
          <a:xfrm>
            <a:off x="7327975" y="3245525"/>
            <a:ext cx="115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assign</a:t>
            </a:r>
            <a:r>
              <a:rPr b="1" lang="pt-BR" sz="1900"/>
              <a:t>()</a:t>
            </a:r>
            <a:endParaRPr b="1"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 txBox="1"/>
          <p:nvPr/>
        </p:nvSpPr>
        <p:spPr>
          <a:xfrm>
            <a:off x="785688" y="2901675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Percorrendo</a:t>
            </a:r>
            <a:endParaRPr b="1" sz="7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Objetos</a:t>
            </a:r>
            <a:endParaRPr b="1" sz="7500">
              <a:solidFill>
                <a:srgbClr val="2E2E2C"/>
              </a:solidFill>
            </a:endParaRPr>
          </a:p>
        </p:txBody>
      </p:sp>
      <p:pic>
        <p:nvPicPr>
          <p:cNvPr id="419" name="Google Shape;4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9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For of</a:t>
            </a:r>
            <a:endParaRPr b="1" sz="4000">
              <a:solidFill>
                <a:srgbClr val="2E2E2C"/>
              </a:solidFill>
            </a:endParaRPr>
          </a:p>
        </p:txBody>
      </p:sp>
      <p:pic>
        <p:nvPicPr>
          <p:cNvPr id="428" name="Google Shape;428;p49"/>
          <p:cNvPicPr preferRelativeResize="0"/>
          <p:nvPr/>
        </p:nvPicPr>
        <p:blipFill rotWithShape="1">
          <a:blip r:embed="rId4">
            <a:alphaModFix/>
          </a:blip>
          <a:srcRect b="43681" l="11150" r="42177" t="25300"/>
          <a:stretch/>
        </p:blipFill>
        <p:spPr>
          <a:xfrm>
            <a:off x="2686200" y="1552848"/>
            <a:ext cx="3746624" cy="139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9"/>
          <p:cNvPicPr preferRelativeResize="0"/>
          <p:nvPr/>
        </p:nvPicPr>
        <p:blipFill rotWithShape="1">
          <a:blip r:embed="rId4">
            <a:alphaModFix/>
          </a:blip>
          <a:srcRect b="29547" l="11150" r="42177" t="58155"/>
          <a:stretch/>
        </p:blipFill>
        <p:spPr>
          <a:xfrm>
            <a:off x="2686200" y="2914345"/>
            <a:ext cx="3746624" cy="5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9"/>
          <p:cNvSpPr txBox="1"/>
          <p:nvPr/>
        </p:nvSpPr>
        <p:spPr>
          <a:xfrm>
            <a:off x="4753325" y="1900950"/>
            <a:ext cx="1195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chave:valor</a:t>
            </a:r>
            <a:endParaRPr b="1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0"/>
          <p:cNvSpPr txBox="1"/>
          <p:nvPr/>
        </p:nvSpPr>
        <p:spPr>
          <a:xfrm>
            <a:off x="785688" y="2901675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Objetos o tempo todo</a:t>
            </a:r>
            <a:endParaRPr b="1" sz="7500">
              <a:solidFill>
                <a:srgbClr val="2E2E2C"/>
              </a:solidFill>
            </a:endParaRPr>
          </a:p>
        </p:txBody>
      </p:sp>
      <p:pic>
        <p:nvPicPr>
          <p:cNvPr id="437" name="Google Shape;4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1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200">
                <a:solidFill>
                  <a:srgbClr val="2E2E2C"/>
                </a:solidFill>
              </a:rPr>
              <a:t>Exemplos de uso</a:t>
            </a:r>
            <a:endParaRPr b="1" sz="4400">
              <a:solidFill>
                <a:srgbClr val="2E2E2C"/>
              </a:solidFill>
            </a:endParaRPr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4">
            <a:alphaModFix/>
          </a:blip>
          <a:srcRect b="73280" l="10768" r="34010" t="19366"/>
          <a:stretch/>
        </p:blipFill>
        <p:spPr>
          <a:xfrm>
            <a:off x="2416250" y="1290501"/>
            <a:ext cx="4311499" cy="3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/>
          <p:cNvPicPr preferRelativeResize="0"/>
          <p:nvPr/>
        </p:nvPicPr>
        <p:blipFill rotWithShape="1">
          <a:blip r:embed="rId4">
            <a:alphaModFix/>
          </a:blip>
          <a:srcRect b="65174" l="10768" r="34010" t="27472"/>
          <a:stretch/>
        </p:blipFill>
        <p:spPr>
          <a:xfrm>
            <a:off x="2416250" y="1601532"/>
            <a:ext cx="4311499" cy="3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1"/>
          <p:cNvPicPr preferRelativeResize="0"/>
          <p:nvPr/>
        </p:nvPicPr>
        <p:blipFill rotWithShape="1">
          <a:blip r:embed="rId4">
            <a:alphaModFix/>
          </a:blip>
          <a:srcRect b="23191" l="10768" r="34010" t="33273"/>
          <a:stretch/>
        </p:blipFill>
        <p:spPr>
          <a:xfrm>
            <a:off x="2416250" y="1830739"/>
            <a:ext cx="4311499" cy="194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1"/>
          <p:cNvPicPr preferRelativeResize="0"/>
          <p:nvPr/>
        </p:nvPicPr>
        <p:blipFill rotWithShape="1">
          <a:blip r:embed="rId4">
            <a:alphaModFix/>
          </a:blip>
          <a:srcRect b="17000" l="10768" r="34010" t="77265"/>
          <a:stretch/>
        </p:blipFill>
        <p:spPr>
          <a:xfrm>
            <a:off x="2416250" y="3697750"/>
            <a:ext cx="4311499" cy="2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1"/>
          <p:cNvPicPr preferRelativeResize="0"/>
          <p:nvPr/>
        </p:nvPicPr>
        <p:blipFill rotWithShape="1">
          <a:blip r:embed="rId4">
            <a:alphaModFix/>
          </a:blip>
          <a:srcRect b="10937" l="10768" r="34010" t="83328"/>
          <a:stretch/>
        </p:blipFill>
        <p:spPr>
          <a:xfrm>
            <a:off x="2416250" y="3879750"/>
            <a:ext cx="4311499" cy="2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785688" y="30093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>
                <a:solidFill>
                  <a:srgbClr val="2E2E2C"/>
                </a:solidFill>
              </a:rPr>
              <a:t>Introdução à objetos</a:t>
            </a:r>
            <a:endParaRPr b="1" sz="6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0">
              <a:solidFill>
                <a:srgbClr val="2E2E2C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2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100">
                <a:solidFill>
                  <a:srgbClr val="2E2E2C"/>
                </a:solidFill>
              </a:rPr>
              <a:t>String</a:t>
            </a:r>
            <a:endParaRPr b="1" sz="6300">
              <a:solidFill>
                <a:srgbClr val="2E2E2C"/>
              </a:solidFill>
            </a:endParaRPr>
          </a:p>
        </p:txBody>
      </p:sp>
      <p:sp>
        <p:nvSpPr>
          <p:cNvPr id="458" name="Google Shape;458;p52"/>
          <p:cNvSpPr txBox="1"/>
          <p:nvPr/>
        </p:nvSpPr>
        <p:spPr>
          <a:xfrm>
            <a:off x="3074975" y="1210250"/>
            <a:ext cx="29691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Propriedades e Métodos</a:t>
            </a:r>
            <a:endParaRPr sz="19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59" name="Google Shape;459;p52"/>
          <p:cNvSpPr txBox="1"/>
          <p:nvPr/>
        </p:nvSpPr>
        <p:spPr>
          <a:xfrm>
            <a:off x="666075" y="1892150"/>
            <a:ext cx="6118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Objeto.propriedade</a:t>
            </a:r>
            <a:endParaRPr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3620675" y="2986438"/>
            <a:ext cx="462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Objeto.metodo()</a:t>
            </a:r>
            <a:endParaRPr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3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2E2E2C"/>
                </a:solidFill>
              </a:rPr>
              <a:t>Descobrindo o comprimento de uma </a:t>
            </a:r>
            <a:r>
              <a:rPr b="1" lang="pt-BR" sz="4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String</a:t>
            </a:r>
            <a:endParaRPr b="1" sz="4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68" name="Google Shape;468;p53"/>
          <p:cNvPicPr preferRelativeResize="0"/>
          <p:nvPr/>
        </p:nvPicPr>
        <p:blipFill rotWithShape="1">
          <a:blip r:embed="rId4">
            <a:alphaModFix/>
          </a:blip>
          <a:srcRect b="71267" l="10497" r="63244" t="21290"/>
          <a:stretch/>
        </p:blipFill>
        <p:spPr>
          <a:xfrm>
            <a:off x="2754500" y="2095150"/>
            <a:ext cx="3610051" cy="5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3"/>
          <p:cNvPicPr preferRelativeResize="0"/>
          <p:nvPr/>
        </p:nvPicPr>
        <p:blipFill rotWithShape="1">
          <a:blip r:embed="rId4">
            <a:alphaModFix/>
          </a:blip>
          <a:srcRect b="64843" l="10497" r="63244" t="28880"/>
          <a:stretch/>
        </p:blipFill>
        <p:spPr>
          <a:xfrm>
            <a:off x="2754500" y="2571750"/>
            <a:ext cx="3610051" cy="4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4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Acessando caracteres</a:t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77" name="Google Shape;477;p54"/>
          <p:cNvPicPr preferRelativeResize="0"/>
          <p:nvPr/>
        </p:nvPicPr>
        <p:blipFill rotWithShape="1">
          <a:blip r:embed="rId4">
            <a:alphaModFix/>
          </a:blip>
          <a:srcRect b="57433" l="10497" r="63244" t="35602"/>
          <a:stretch/>
        </p:blipFill>
        <p:spPr>
          <a:xfrm>
            <a:off x="2666000" y="2033444"/>
            <a:ext cx="3610051" cy="5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4"/>
          <p:cNvPicPr preferRelativeResize="0"/>
          <p:nvPr/>
        </p:nvPicPr>
        <p:blipFill rotWithShape="1">
          <a:blip r:embed="rId4">
            <a:alphaModFix/>
          </a:blip>
          <a:srcRect b="49925" l="10497" r="63244" t="43110"/>
          <a:stretch/>
        </p:blipFill>
        <p:spPr>
          <a:xfrm>
            <a:off x="2666000" y="2471253"/>
            <a:ext cx="3610051" cy="5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5"/>
          <p:cNvSpPr txBox="1"/>
          <p:nvPr/>
        </p:nvSpPr>
        <p:spPr>
          <a:xfrm>
            <a:off x="666425" y="14859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2E2E2C"/>
                </a:solidFill>
              </a:rPr>
              <a:t>Métodos</a:t>
            </a:r>
            <a:endParaRPr b="1" sz="6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86" name="Google Shape;486;p55"/>
          <p:cNvSpPr txBox="1"/>
          <p:nvPr/>
        </p:nvSpPr>
        <p:spPr>
          <a:xfrm>
            <a:off x="2376875" y="1950400"/>
            <a:ext cx="462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Objeto.metodo()</a:t>
            </a:r>
            <a:endParaRPr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6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Buscando uma substring</a:t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94" name="Google Shape;494;p56"/>
          <p:cNvPicPr preferRelativeResize="0"/>
          <p:nvPr/>
        </p:nvPicPr>
        <p:blipFill rotWithShape="1">
          <a:blip r:embed="rId4">
            <a:alphaModFix/>
          </a:blip>
          <a:srcRect b="42576" l="10497" r="63244" t="50137"/>
          <a:stretch/>
        </p:blipFill>
        <p:spPr>
          <a:xfrm>
            <a:off x="2766975" y="1738450"/>
            <a:ext cx="3610051" cy="5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6"/>
          <p:cNvPicPr preferRelativeResize="0"/>
          <p:nvPr/>
        </p:nvPicPr>
        <p:blipFill rotWithShape="1">
          <a:blip r:embed="rId4">
            <a:alphaModFix/>
          </a:blip>
          <a:srcRect b="36152" l="10497" r="63244" t="57571"/>
          <a:stretch/>
        </p:blipFill>
        <p:spPr>
          <a:xfrm>
            <a:off x="2766975" y="2237325"/>
            <a:ext cx="3610051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6"/>
          <p:cNvPicPr preferRelativeResize="0"/>
          <p:nvPr/>
        </p:nvPicPr>
        <p:blipFill rotWithShape="1">
          <a:blip r:embed="rId4">
            <a:alphaModFix/>
          </a:blip>
          <a:srcRect b="28201" l="10497" r="63244" t="64512"/>
          <a:stretch/>
        </p:blipFill>
        <p:spPr>
          <a:xfrm>
            <a:off x="2766975" y="2616000"/>
            <a:ext cx="3610051" cy="5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7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Verificando a presença de </a:t>
            </a:r>
            <a:r>
              <a:rPr b="1" lang="pt-BR" sz="4800">
                <a:solidFill>
                  <a:srgbClr val="2E2E2C"/>
                </a:solidFill>
              </a:rPr>
              <a:t>uma substring</a:t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04" name="Google Shape;504;p57"/>
          <p:cNvPicPr preferRelativeResize="0"/>
          <p:nvPr/>
        </p:nvPicPr>
        <p:blipFill rotWithShape="1">
          <a:blip r:embed="rId4">
            <a:alphaModFix/>
          </a:blip>
          <a:srcRect b="42471" l="29288" r="37127" t="45584"/>
          <a:stretch/>
        </p:blipFill>
        <p:spPr>
          <a:xfrm>
            <a:off x="2299275" y="2066844"/>
            <a:ext cx="4520524" cy="9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7"/>
          <p:cNvPicPr preferRelativeResize="0"/>
          <p:nvPr/>
        </p:nvPicPr>
        <p:blipFill rotWithShape="1">
          <a:blip r:embed="rId4">
            <a:alphaModFix/>
          </a:blip>
          <a:srcRect b="33771" l="29288" r="37127" t="57203"/>
          <a:stretch/>
        </p:blipFill>
        <p:spPr>
          <a:xfrm>
            <a:off x="2299263" y="2911270"/>
            <a:ext cx="4520524" cy="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8"/>
          <p:cNvSpPr txBox="1"/>
          <p:nvPr/>
        </p:nvSpPr>
        <p:spPr>
          <a:xfrm>
            <a:off x="538025" y="386600"/>
            <a:ext cx="8043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2E2E2C"/>
                </a:solidFill>
              </a:rPr>
              <a:t>Mudando entre </a:t>
            </a:r>
            <a:endParaRPr b="1" sz="4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2E2E2C"/>
                </a:solidFill>
              </a:rPr>
              <a:t>maiúsculas</a:t>
            </a:r>
            <a:r>
              <a:rPr b="1" lang="pt-BR" sz="4500">
                <a:solidFill>
                  <a:srgbClr val="2E2E2C"/>
                </a:solidFill>
              </a:rPr>
              <a:t> e </a:t>
            </a:r>
            <a:r>
              <a:rPr b="1" lang="pt-BR" sz="4500">
                <a:solidFill>
                  <a:srgbClr val="2E2E2C"/>
                </a:solidFill>
              </a:rPr>
              <a:t>minúsculas</a:t>
            </a:r>
            <a:endParaRPr b="1" sz="45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13" name="Google Shape;513;p58"/>
          <p:cNvPicPr preferRelativeResize="0"/>
          <p:nvPr/>
        </p:nvPicPr>
        <p:blipFill rotWithShape="1">
          <a:blip r:embed="rId4">
            <a:alphaModFix/>
          </a:blip>
          <a:srcRect b="59069" l="10521" r="55669" t="33866"/>
          <a:stretch/>
        </p:blipFill>
        <p:spPr>
          <a:xfrm>
            <a:off x="2507250" y="1981825"/>
            <a:ext cx="41295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8"/>
          <p:cNvPicPr preferRelativeResize="0"/>
          <p:nvPr/>
        </p:nvPicPr>
        <p:blipFill rotWithShape="1">
          <a:blip r:embed="rId4">
            <a:alphaModFix/>
          </a:blip>
          <a:srcRect b="51454" l="10521" r="55669" t="41481"/>
          <a:stretch/>
        </p:blipFill>
        <p:spPr>
          <a:xfrm>
            <a:off x="2507250" y="2430450"/>
            <a:ext cx="41295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8"/>
          <p:cNvPicPr preferRelativeResize="0"/>
          <p:nvPr/>
        </p:nvPicPr>
        <p:blipFill rotWithShape="1">
          <a:blip r:embed="rId4">
            <a:alphaModFix/>
          </a:blip>
          <a:srcRect b="44223" l="10521" r="55669" t="48712"/>
          <a:stretch/>
        </p:blipFill>
        <p:spPr>
          <a:xfrm>
            <a:off x="2507250" y="2853312"/>
            <a:ext cx="4129500" cy="4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9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Atualizando uma string</a:t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23" name="Google Shape;523;p59"/>
          <p:cNvPicPr preferRelativeResize="0"/>
          <p:nvPr/>
        </p:nvPicPr>
        <p:blipFill rotWithShape="1">
          <a:blip r:embed="rId4">
            <a:alphaModFix/>
          </a:blip>
          <a:srcRect b="37019" l="10522" r="51842" t="55916"/>
          <a:stretch/>
        </p:blipFill>
        <p:spPr>
          <a:xfrm>
            <a:off x="1994600" y="1723513"/>
            <a:ext cx="5129849" cy="66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9"/>
          <p:cNvPicPr preferRelativeResize="0"/>
          <p:nvPr/>
        </p:nvPicPr>
        <p:blipFill rotWithShape="1">
          <a:blip r:embed="rId4">
            <a:alphaModFix/>
          </a:blip>
          <a:srcRect b="29974" l="10522" r="51842" t="62961"/>
          <a:stretch/>
        </p:blipFill>
        <p:spPr>
          <a:xfrm>
            <a:off x="1994600" y="2273130"/>
            <a:ext cx="5129849" cy="66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9"/>
          <p:cNvPicPr preferRelativeResize="0"/>
          <p:nvPr/>
        </p:nvPicPr>
        <p:blipFill rotWithShape="1">
          <a:blip r:embed="rId4">
            <a:alphaModFix/>
          </a:blip>
          <a:srcRect b="23875" l="10522" r="51842" t="70006"/>
          <a:stretch/>
        </p:blipFill>
        <p:spPr>
          <a:xfrm>
            <a:off x="1994600" y="2843006"/>
            <a:ext cx="5129849" cy="57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0"/>
          <p:cNvSpPr txBox="1"/>
          <p:nvPr/>
        </p:nvSpPr>
        <p:spPr>
          <a:xfrm>
            <a:off x="785688" y="2901675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Objetos o tempo todo</a:t>
            </a:r>
            <a:endParaRPr b="1" sz="7500">
              <a:solidFill>
                <a:srgbClr val="2E2E2C"/>
              </a:solidFill>
            </a:endParaRPr>
          </a:p>
        </p:txBody>
      </p:sp>
      <p:pic>
        <p:nvPicPr>
          <p:cNvPr id="532" name="Google Shape;5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1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1"/>
          <p:cNvSpPr txBox="1"/>
          <p:nvPr/>
        </p:nvSpPr>
        <p:spPr>
          <a:xfrm>
            <a:off x="785688" y="2901675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Objeto String </a:t>
            </a:r>
            <a:endParaRPr b="1" sz="7500">
              <a:solidFill>
                <a:srgbClr val="2E2E2C"/>
              </a:solidFill>
            </a:endParaRPr>
          </a:p>
        </p:txBody>
      </p:sp>
      <p:pic>
        <p:nvPicPr>
          <p:cNvPr id="540" name="Google Shape;5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1"/>
          <p:cNvSpPr txBox="1"/>
          <p:nvPr/>
        </p:nvSpPr>
        <p:spPr>
          <a:xfrm>
            <a:off x="475500" y="3661225"/>
            <a:ext cx="78828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Sistema do banco</a:t>
            </a:r>
            <a:endParaRPr b="1" sz="35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Objetos</a:t>
            </a:r>
            <a:endParaRPr b="1" sz="4200">
              <a:solidFill>
                <a:srgbClr val="2E2E2C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944675" y="1164025"/>
            <a:ext cx="7229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Objetos são </a:t>
            </a:r>
            <a:r>
              <a:rPr lang="pt-BR" sz="3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coleções de propriedades</a:t>
            </a:r>
            <a:endParaRPr sz="3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1493050" y="2215200"/>
            <a:ext cx="2712300" cy="970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1318150" y="2571750"/>
            <a:ext cx="3001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CHAVE : VALOR</a:t>
            </a:r>
            <a:endParaRPr b="1" sz="2400"/>
          </a:p>
        </p:txBody>
      </p:sp>
      <p:sp>
        <p:nvSpPr>
          <p:cNvPr id="104" name="Google Shape;104;p17"/>
          <p:cNvSpPr txBox="1"/>
          <p:nvPr/>
        </p:nvSpPr>
        <p:spPr>
          <a:xfrm>
            <a:off x="1619200" y="2194650"/>
            <a:ext cx="239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Propriedade</a:t>
            </a:r>
            <a:endParaRPr b="1" sz="1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5" name="Google Shape;105;p17"/>
          <p:cNvSpPr/>
          <p:nvPr/>
        </p:nvSpPr>
        <p:spPr>
          <a:xfrm rot="5400000">
            <a:off x="3442950" y="2993525"/>
            <a:ext cx="321000" cy="521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3827475" y="3130025"/>
            <a:ext cx="8688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Função</a:t>
            </a:r>
            <a:endParaRPr b="1"/>
          </a:p>
        </p:txBody>
      </p:sp>
      <p:sp>
        <p:nvSpPr>
          <p:cNvPr id="107" name="Google Shape;107;p17"/>
          <p:cNvSpPr/>
          <p:nvPr/>
        </p:nvSpPr>
        <p:spPr>
          <a:xfrm>
            <a:off x="4999550" y="2235750"/>
            <a:ext cx="2712300" cy="970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824650" y="2603850"/>
            <a:ext cx="3001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CHAVE : FUNCTION()</a:t>
            </a:r>
            <a:endParaRPr b="1" sz="2000"/>
          </a:p>
        </p:txBody>
      </p:sp>
      <p:sp>
        <p:nvSpPr>
          <p:cNvPr id="109" name="Google Shape;109;p17"/>
          <p:cNvSpPr txBox="1"/>
          <p:nvPr/>
        </p:nvSpPr>
        <p:spPr>
          <a:xfrm>
            <a:off x="5125700" y="2189400"/>
            <a:ext cx="239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Método</a:t>
            </a:r>
            <a:endParaRPr b="1" sz="1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/>
          <p:nvPr/>
        </p:nvSpPr>
        <p:spPr>
          <a:xfrm>
            <a:off x="2766425" y="1701050"/>
            <a:ext cx="3875700" cy="3011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2"/>
          <p:cNvSpPr/>
          <p:nvPr/>
        </p:nvSpPr>
        <p:spPr>
          <a:xfrm>
            <a:off x="4113575" y="1139150"/>
            <a:ext cx="1181400" cy="1138200"/>
          </a:xfrm>
          <a:prstGeom prst="ellipse">
            <a:avLst/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2"/>
          <p:cNvSpPr/>
          <p:nvPr/>
        </p:nvSpPr>
        <p:spPr>
          <a:xfrm>
            <a:off x="3191525" y="2565375"/>
            <a:ext cx="3025500" cy="4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2"/>
          <p:cNvSpPr/>
          <p:nvPr/>
        </p:nvSpPr>
        <p:spPr>
          <a:xfrm>
            <a:off x="3191525" y="3077950"/>
            <a:ext cx="3025500" cy="40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2"/>
          <p:cNvSpPr/>
          <p:nvPr/>
        </p:nvSpPr>
        <p:spPr>
          <a:xfrm>
            <a:off x="3191525" y="3691375"/>
            <a:ext cx="3025500" cy="409800"/>
          </a:xfrm>
          <a:prstGeom prst="roundRect">
            <a:avLst>
              <a:gd fmla="val 16667" name="adj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13" y="1244087"/>
            <a:ext cx="928325" cy="9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2"/>
          <p:cNvSpPr txBox="1"/>
          <p:nvPr/>
        </p:nvSpPr>
        <p:spPr>
          <a:xfrm>
            <a:off x="3674075" y="3691375"/>
            <a:ext cx="2060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</a:rPr>
              <a:t>LOGIN</a:t>
            </a:r>
            <a:endParaRPr b="1" sz="1600">
              <a:solidFill>
                <a:srgbClr val="FFFFFF"/>
              </a:solidFill>
            </a:endParaRPr>
          </a:p>
        </p:txBody>
      </p:sp>
      <p:pic>
        <p:nvPicPr>
          <p:cNvPr id="554" name="Google Shape;5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468" y="2565369"/>
            <a:ext cx="409789" cy="4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750" y="3121238"/>
            <a:ext cx="323225" cy="3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2"/>
          <p:cNvSpPr txBox="1"/>
          <p:nvPr/>
        </p:nvSpPr>
        <p:spPr>
          <a:xfrm>
            <a:off x="2874575" y="2565375"/>
            <a:ext cx="1239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Email</a:t>
            </a:r>
            <a:endParaRPr/>
          </a:p>
        </p:txBody>
      </p:sp>
      <p:sp>
        <p:nvSpPr>
          <p:cNvPr id="557" name="Google Shape;557;p62"/>
          <p:cNvSpPr txBox="1"/>
          <p:nvPr/>
        </p:nvSpPr>
        <p:spPr>
          <a:xfrm>
            <a:off x="2874575" y="3077950"/>
            <a:ext cx="1239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Senha</a:t>
            </a:r>
            <a:endParaRPr/>
          </a:p>
        </p:txBody>
      </p:sp>
      <p:sp>
        <p:nvSpPr>
          <p:cNvPr id="558" name="Google Shape;558;p62"/>
          <p:cNvSpPr txBox="1"/>
          <p:nvPr/>
        </p:nvSpPr>
        <p:spPr>
          <a:xfrm>
            <a:off x="1714675" y="332425"/>
            <a:ext cx="6166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Sistema do banco</a:t>
            </a:r>
            <a:endParaRPr b="1" sz="30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59" name="Google Shape;559;p62"/>
          <p:cNvSpPr/>
          <p:nvPr/>
        </p:nvSpPr>
        <p:spPr>
          <a:xfrm rot="10796062">
            <a:off x="6741683" y="2678621"/>
            <a:ext cx="261900" cy="18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2"/>
          <p:cNvSpPr txBox="1"/>
          <p:nvPr/>
        </p:nvSpPr>
        <p:spPr>
          <a:xfrm>
            <a:off x="7103125" y="2565375"/>
            <a:ext cx="1606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 possuir @</a:t>
            </a:r>
            <a:endParaRPr/>
          </a:p>
        </p:txBody>
      </p:sp>
      <p:sp>
        <p:nvSpPr>
          <p:cNvPr id="561" name="Google Shape;561;p62"/>
          <p:cNvSpPr/>
          <p:nvPr/>
        </p:nvSpPr>
        <p:spPr>
          <a:xfrm rot="10796062">
            <a:off x="6741683" y="3191196"/>
            <a:ext cx="261900" cy="18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2"/>
          <p:cNvSpPr txBox="1"/>
          <p:nvPr/>
        </p:nvSpPr>
        <p:spPr>
          <a:xfrm>
            <a:off x="7103125" y="3062450"/>
            <a:ext cx="17781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 possuir mais que 5 caracteres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3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3"/>
          <p:cNvSpPr txBox="1"/>
          <p:nvPr/>
        </p:nvSpPr>
        <p:spPr>
          <a:xfrm>
            <a:off x="785688" y="2901675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Percorrendo</a:t>
            </a:r>
            <a:endParaRPr b="1" sz="7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Strings</a:t>
            </a:r>
            <a:endParaRPr b="1" sz="7500">
              <a:solidFill>
                <a:srgbClr val="2E2E2C"/>
              </a:solidFill>
            </a:endParaRPr>
          </a:p>
        </p:txBody>
      </p:sp>
      <p:pic>
        <p:nvPicPr>
          <p:cNvPr id="569" name="Google Shape;5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4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8" name="Google Shape;578;p64"/>
          <p:cNvSpPr txBox="1"/>
          <p:nvPr/>
        </p:nvSpPr>
        <p:spPr>
          <a:xfrm>
            <a:off x="1516650" y="1972450"/>
            <a:ext cx="21744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MANUEL</a:t>
            </a:r>
            <a:endParaRPr sz="3600"/>
          </a:p>
        </p:txBody>
      </p:sp>
      <p:sp>
        <p:nvSpPr>
          <p:cNvPr id="579" name="Google Shape;579;p64"/>
          <p:cNvSpPr txBox="1"/>
          <p:nvPr/>
        </p:nvSpPr>
        <p:spPr>
          <a:xfrm>
            <a:off x="5520850" y="760900"/>
            <a:ext cx="1011000" cy="3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M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U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L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580" name="Google Shape;580;p64"/>
          <p:cNvSpPr/>
          <p:nvPr/>
        </p:nvSpPr>
        <p:spPr>
          <a:xfrm>
            <a:off x="4132550" y="2141050"/>
            <a:ext cx="946800" cy="38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92C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5"/>
          <p:cNvSpPr txBox="1"/>
          <p:nvPr/>
        </p:nvSpPr>
        <p:spPr>
          <a:xfrm>
            <a:off x="1516650" y="2077225"/>
            <a:ext cx="21744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MANUEL</a:t>
            </a:r>
            <a:endParaRPr sz="3600"/>
          </a:p>
        </p:txBody>
      </p:sp>
      <p:sp>
        <p:nvSpPr>
          <p:cNvPr id="588" name="Google Shape;588;p65"/>
          <p:cNvSpPr/>
          <p:nvPr/>
        </p:nvSpPr>
        <p:spPr>
          <a:xfrm rot="-1953117">
            <a:off x="4098446" y="1800656"/>
            <a:ext cx="946727" cy="3851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92C9"/>
              </a:solidFill>
            </a:endParaRPr>
          </a:p>
        </p:txBody>
      </p:sp>
      <p:pic>
        <p:nvPicPr>
          <p:cNvPr id="589" name="Google Shape;589;p65"/>
          <p:cNvPicPr preferRelativeResize="0"/>
          <p:nvPr/>
        </p:nvPicPr>
        <p:blipFill rotWithShape="1">
          <a:blip r:embed="rId4">
            <a:alphaModFix/>
          </a:blip>
          <a:srcRect b="13284" l="0" r="0" t="0"/>
          <a:stretch/>
        </p:blipFill>
        <p:spPr>
          <a:xfrm rot="-788441">
            <a:off x="3795516" y="1049515"/>
            <a:ext cx="1222094" cy="1059767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5"/>
          <p:cNvSpPr txBox="1"/>
          <p:nvPr/>
        </p:nvSpPr>
        <p:spPr>
          <a:xfrm rot="-788860">
            <a:off x="3759751" y="980810"/>
            <a:ext cx="572404" cy="6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91" name="Google Shape;591;p65"/>
          <p:cNvSpPr/>
          <p:nvPr/>
        </p:nvSpPr>
        <p:spPr>
          <a:xfrm rot="884447">
            <a:off x="4098432" y="2640348"/>
            <a:ext cx="946761" cy="38529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92C9"/>
              </a:solidFill>
            </a:endParaRPr>
          </a:p>
        </p:txBody>
      </p:sp>
      <p:sp>
        <p:nvSpPr>
          <p:cNvPr id="592" name="Google Shape;592;p65"/>
          <p:cNvSpPr txBox="1"/>
          <p:nvPr/>
        </p:nvSpPr>
        <p:spPr>
          <a:xfrm>
            <a:off x="5361900" y="1188250"/>
            <a:ext cx="1685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True</a:t>
            </a:r>
            <a:endParaRPr b="1" sz="2000"/>
          </a:p>
        </p:txBody>
      </p:sp>
      <p:sp>
        <p:nvSpPr>
          <p:cNvPr id="593" name="Google Shape;593;p65"/>
          <p:cNvSpPr txBox="1"/>
          <p:nvPr/>
        </p:nvSpPr>
        <p:spPr>
          <a:xfrm>
            <a:off x="5452550" y="1649425"/>
            <a:ext cx="1685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2</a:t>
            </a:r>
            <a:endParaRPr b="1" sz="2000"/>
          </a:p>
        </p:txBody>
      </p:sp>
      <p:sp>
        <p:nvSpPr>
          <p:cNvPr id="594" name="Google Shape;594;p65"/>
          <p:cNvSpPr txBox="1"/>
          <p:nvPr/>
        </p:nvSpPr>
        <p:spPr>
          <a:xfrm>
            <a:off x="5452550" y="2790550"/>
            <a:ext cx="2494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M - A - N - U - E- L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6"/>
          <p:cNvSpPr txBox="1"/>
          <p:nvPr/>
        </p:nvSpPr>
        <p:spPr>
          <a:xfrm>
            <a:off x="1205200" y="2065050"/>
            <a:ext cx="6733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dk1"/>
                </a:solidFill>
              </a:rPr>
              <a:t>M  A  N  U  E  L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602" name="Google Shape;602;p66"/>
          <p:cNvSpPr/>
          <p:nvPr/>
        </p:nvSpPr>
        <p:spPr>
          <a:xfrm rot="5400000">
            <a:off x="1452725" y="1572900"/>
            <a:ext cx="585000" cy="3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6"/>
          <p:cNvSpPr/>
          <p:nvPr/>
        </p:nvSpPr>
        <p:spPr>
          <a:xfrm rot="5400000">
            <a:off x="2626850" y="1611775"/>
            <a:ext cx="585000" cy="3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6"/>
          <p:cNvSpPr/>
          <p:nvPr/>
        </p:nvSpPr>
        <p:spPr>
          <a:xfrm rot="5400000">
            <a:off x="3800975" y="1572900"/>
            <a:ext cx="585000" cy="3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6"/>
          <p:cNvSpPr txBox="1"/>
          <p:nvPr/>
        </p:nvSpPr>
        <p:spPr>
          <a:xfrm>
            <a:off x="3266075" y="341150"/>
            <a:ext cx="180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IndexOf → 2</a:t>
            </a:r>
            <a:endParaRPr b="1" sz="1600"/>
          </a:p>
        </p:txBody>
      </p:sp>
      <p:sp>
        <p:nvSpPr>
          <p:cNvPr id="606" name="Google Shape;606;p66"/>
          <p:cNvSpPr txBox="1"/>
          <p:nvPr/>
        </p:nvSpPr>
        <p:spPr>
          <a:xfrm>
            <a:off x="3266075" y="633275"/>
            <a:ext cx="180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Includes </a:t>
            </a:r>
            <a:r>
              <a:rPr b="1" lang="pt-BR" sz="1600"/>
              <a:t>→ True</a:t>
            </a:r>
            <a:endParaRPr b="1" sz="1600"/>
          </a:p>
        </p:txBody>
      </p:sp>
      <p:pic>
        <p:nvPicPr>
          <p:cNvPr id="607" name="Google Shape;607;p66"/>
          <p:cNvPicPr preferRelativeResize="0"/>
          <p:nvPr/>
        </p:nvPicPr>
        <p:blipFill rotWithShape="1">
          <a:blip r:embed="rId4">
            <a:alphaModFix/>
          </a:blip>
          <a:srcRect b="13284" l="0" r="0" t="0"/>
          <a:stretch/>
        </p:blipFill>
        <p:spPr>
          <a:xfrm rot="-788441">
            <a:off x="589566" y="295240"/>
            <a:ext cx="1222094" cy="1059767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6"/>
          <p:cNvSpPr txBox="1"/>
          <p:nvPr/>
        </p:nvSpPr>
        <p:spPr>
          <a:xfrm rot="-788860">
            <a:off x="553801" y="226535"/>
            <a:ext cx="572404" cy="6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7"/>
          <p:cNvSpPr txBox="1"/>
          <p:nvPr/>
        </p:nvSpPr>
        <p:spPr>
          <a:xfrm>
            <a:off x="1205200" y="2065050"/>
            <a:ext cx="6733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dk1"/>
                </a:solidFill>
              </a:rPr>
              <a:t>M  A  N  U  E  L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616" name="Google Shape;616;p67"/>
          <p:cNvSpPr/>
          <p:nvPr/>
        </p:nvSpPr>
        <p:spPr>
          <a:xfrm rot="5400000">
            <a:off x="1452725" y="1572900"/>
            <a:ext cx="585000" cy="3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7"/>
          <p:cNvSpPr/>
          <p:nvPr/>
        </p:nvSpPr>
        <p:spPr>
          <a:xfrm rot="5400000">
            <a:off x="2626850" y="1611775"/>
            <a:ext cx="585000" cy="3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7"/>
          <p:cNvSpPr/>
          <p:nvPr/>
        </p:nvSpPr>
        <p:spPr>
          <a:xfrm rot="5400000">
            <a:off x="3800975" y="1572900"/>
            <a:ext cx="585000" cy="3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7"/>
          <p:cNvSpPr/>
          <p:nvPr/>
        </p:nvSpPr>
        <p:spPr>
          <a:xfrm rot="5400000">
            <a:off x="4975100" y="1611775"/>
            <a:ext cx="585000" cy="3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7"/>
          <p:cNvSpPr/>
          <p:nvPr/>
        </p:nvSpPr>
        <p:spPr>
          <a:xfrm rot="5400000">
            <a:off x="6070625" y="1611775"/>
            <a:ext cx="585000" cy="3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7"/>
          <p:cNvSpPr/>
          <p:nvPr/>
        </p:nvSpPr>
        <p:spPr>
          <a:xfrm rot="5400000">
            <a:off x="7043875" y="1650650"/>
            <a:ext cx="585000" cy="39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7"/>
          <p:cNvSpPr txBox="1"/>
          <p:nvPr/>
        </p:nvSpPr>
        <p:spPr>
          <a:xfrm>
            <a:off x="3266075" y="341150"/>
            <a:ext cx="180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IndexOf → -1</a:t>
            </a:r>
            <a:endParaRPr b="1" sz="1600"/>
          </a:p>
        </p:txBody>
      </p:sp>
      <p:sp>
        <p:nvSpPr>
          <p:cNvPr id="623" name="Google Shape;623;p67"/>
          <p:cNvSpPr txBox="1"/>
          <p:nvPr/>
        </p:nvSpPr>
        <p:spPr>
          <a:xfrm>
            <a:off x="3266075" y="633275"/>
            <a:ext cx="1895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Includes → False</a:t>
            </a:r>
            <a:endParaRPr b="1" sz="1600"/>
          </a:p>
        </p:txBody>
      </p:sp>
      <p:pic>
        <p:nvPicPr>
          <p:cNvPr id="624" name="Google Shape;624;p67"/>
          <p:cNvPicPr preferRelativeResize="0"/>
          <p:nvPr/>
        </p:nvPicPr>
        <p:blipFill rotWithShape="1">
          <a:blip r:embed="rId4">
            <a:alphaModFix/>
          </a:blip>
          <a:srcRect b="13284" l="0" r="0" t="0"/>
          <a:stretch/>
        </p:blipFill>
        <p:spPr>
          <a:xfrm rot="-788441">
            <a:off x="589566" y="295240"/>
            <a:ext cx="1222094" cy="105976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7"/>
          <p:cNvSpPr txBox="1"/>
          <p:nvPr/>
        </p:nvSpPr>
        <p:spPr>
          <a:xfrm rot="-788860">
            <a:off x="553801" y="226535"/>
            <a:ext cx="572404" cy="6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8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8"/>
          <p:cNvSpPr txBox="1"/>
          <p:nvPr/>
        </p:nvSpPr>
        <p:spPr>
          <a:xfrm>
            <a:off x="785688" y="2901675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Percorrendo</a:t>
            </a:r>
            <a:endParaRPr b="1" sz="7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Strings</a:t>
            </a:r>
            <a:endParaRPr b="1" sz="7500">
              <a:solidFill>
                <a:srgbClr val="2E2E2C"/>
              </a:solidFill>
            </a:endParaRPr>
          </a:p>
        </p:txBody>
      </p:sp>
      <p:pic>
        <p:nvPicPr>
          <p:cNvPr id="632" name="Google Shape;6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8"/>
          <p:cNvSpPr txBox="1"/>
          <p:nvPr/>
        </p:nvSpPr>
        <p:spPr>
          <a:xfrm>
            <a:off x="882075" y="1170750"/>
            <a:ext cx="916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For</a:t>
            </a:r>
            <a:endParaRPr b="1" sz="2400"/>
          </a:p>
        </p:txBody>
      </p:sp>
      <p:sp>
        <p:nvSpPr>
          <p:cNvPr id="635" name="Google Shape;635;p68"/>
          <p:cNvSpPr txBox="1"/>
          <p:nvPr/>
        </p:nvSpPr>
        <p:spPr>
          <a:xfrm>
            <a:off x="480375" y="2571750"/>
            <a:ext cx="1156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For in</a:t>
            </a:r>
            <a:endParaRPr b="1" sz="2400"/>
          </a:p>
        </p:txBody>
      </p:sp>
      <p:sp>
        <p:nvSpPr>
          <p:cNvPr id="636" name="Google Shape;636;p68"/>
          <p:cNvSpPr txBox="1"/>
          <p:nvPr/>
        </p:nvSpPr>
        <p:spPr>
          <a:xfrm>
            <a:off x="7247300" y="1444325"/>
            <a:ext cx="1156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For of</a:t>
            </a:r>
            <a:endParaRPr b="1" sz="2400"/>
          </a:p>
        </p:txBody>
      </p:sp>
      <p:sp>
        <p:nvSpPr>
          <p:cNvPr id="637" name="Google Shape;637;p68"/>
          <p:cNvSpPr txBox="1"/>
          <p:nvPr/>
        </p:nvSpPr>
        <p:spPr>
          <a:xfrm>
            <a:off x="7179525" y="3972025"/>
            <a:ext cx="13872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Foreach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9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9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For </a:t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45" name="Google Shape;645;p69"/>
          <p:cNvSpPr txBox="1"/>
          <p:nvPr/>
        </p:nvSpPr>
        <p:spPr>
          <a:xfrm>
            <a:off x="2795525" y="996075"/>
            <a:ext cx="3528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Architects Daughter"/>
              <a:buChar char="+"/>
            </a:pPr>
            <a:r>
              <a:rPr lang="pt-BR" sz="2400">
                <a:solidFill>
                  <a:srgbClr val="6AA84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Desempenho</a:t>
            </a:r>
            <a:endParaRPr sz="2400">
              <a:solidFill>
                <a:srgbClr val="6AA84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chitects Daughter"/>
              <a:buChar char="-"/>
            </a:pPr>
            <a:r>
              <a:rPr lang="pt-BR" sz="24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Legibilidade</a:t>
            </a:r>
            <a:endParaRPr sz="24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46" name="Google Shape;646;p69"/>
          <p:cNvSpPr txBox="1"/>
          <p:nvPr/>
        </p:nvSpPr>
        <p:spPr>
          <a:xfrm>
            <a:off x="1135300" y="1904300"/>
            <a:ext cx="2087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IndexOf</a:t>
            </a:r>
            <a:endParaRPr b="1" sz="3000"/>
          </a:p>
        </p:txBody>
      </p:sp>
      <p:sp>
        <p:nvSpPr>
          <p:cNvPr id="647" name="Google Shape;647;p69"/>
          <p:cNvSpPr txBox="1"/>
          <p:nvPr/>
        </p:nvSpPr>
        <p:spPr>
          <a:xfrm>
            <a:off x="5479325" y="1904300"/>
            <a:ext cx="2087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Includes</a:t>
            </a:r>
            <a:endParaRPr b="1" sz="3000"/>
          </a:p>
        </p:txBody>
      </p:sp>
      <p:pic>
        <p:nvPicPr>
          <p:cNvPr id="648" name="Google Shape;648;p69"/>
          <p:cNvPicPr preferRelativeResize="0"/>
          <p:nvPr/>
        </p:nvPicPr>
        <p:blipFill rotWithShape="1">
          <a:blip r:embed="rId4">
            <a:alphaModFix/>
          </a:blip>
          <a:srcRect b="43619" l="29057" r="32328" t="26486"/>
          <a:stretch/>
        </p:blipFill>
        <p:spPr>
          <a:xfrm>
            <a:off x="485100" y="2691125"/>
            <a:ext cx="3826525" cy="16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9"/>
          <p:cNvPicPr preferRelativeResize="0"/>
          <p:nvPr/>
        </p:nvPicPr>
        <p:blipFill rotWithShape="1">
          <a:blip r:embed="rId4">
            <a:alphaModFix/>
          </a:blip>
          <a:srcRect b="11035" l="29567" r="31818" t="57817"/>
          <a:stretch/>
        </p:blipFill>
        <p:spPr>
          <a:xfrm>
            <a:off x="4754500" y="2656288"/>
            <a:ext cx="3826525" cy="17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0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0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For in</a:t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57" name="Google Shape;657;p70"/>
          <p:cNvSpPr txBox="1"/>
          <p:nvPr/>
        </p:nvSpPr>
        <p:spPr>
          <a:xfrm>
            <a:off x="2795525" y="996075"/>
            <a:ext cx="3528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Architects Daughter"/>
              <a:buChar char="+"/>
            </a:pPr>
            <a:r>
              <a:rPr lang="pt-BR" sz="2400">
                <a:solidFill>
                  <a:srgbClr val="6AA84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Legibilidade</a:t>
            </a:r>
            <a:endParaRPr sz="2400">
              <a:solidFill>
                <a:srgbClr val="6AA84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chitects Daughter"/>
              <a:buChar char="-"/>
            </a:pPr>
            <a:r>
              <a:rPr lang="pt-BR" sz="24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Desempenho</a:t>
            </a:r>
            <a:endParaRPr sz="24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58" name="Google Shape;658;p70"/>
          <p:cNvSpPr txBox="1"/>
          <p:nvPr/>
        </p:nvSpPr>
        <p:spPr>
          <a:xfrm>
            <a:off x="1135300" y="1904300"/>
            <a:ext cx="2087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IndexOf</a:t>
            </a:r>
            <a:endParaRPr b="1" sz="3000"/>
          </a:p>
        </p:txBody>
      </p:sp>
      <p:sp>
        <p:nvSpPr>
          <p:cNvPr id="659" name="Google Shape;659;p70"/>
          <p:cNvSpPr txBox="1"/>
          <p:nvPr/>
        </p:nvSpPr>
        <p:spPr>
          <a:xfrm>
            <a:off x="5479325" y="1904300"/>
            <a:ext cx="2087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Includes</a:t>
            </a:r>
            <a:endParaRPr b="1" sz="3000"/>
          </a:p>
        </p:txBody>
      </p:sp>
      <p:pic>
        <p:nvPicPr>
          <p:cNvPr id="660" name="Google Shape;660;p70"/>
          <p:cNvPicPr preferRelativeResize="0"/>
          <p:nvPr/>
        </p:nvPicPr>
        <p:blipFill rotWithShape="1">
          <a:blip r:embed="rId4">
            <a:alphaModFix/>
          </a:blip>
          <a:srcRect b="43903" l="29306" r="38230" t="24328"/>
          <a:stretch/>
        </p:blipFill>
        <p:spPr>
          <a:xfrm>
            <a:off x="655875" y="2494225"/>
            <a:ext cx="3111902" cy="1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0"/>
          <p:cNvPicPr preferRelativeResize="0"/>
          <p:nvPr/>
        </p:nvPicPr>
        <p:blipFill rotWithShape="1">
          <a:blip r:embed="rId4">
            <a:alphaModFix/>
          </a:blip>
          <a:srcRect b="11611" l="29495" r="38042" t="56620"/>
          <a:stretch/>
        </p:blipFill>
        <p:spPr>
          <a:xfrm>
            <a:off x="4970425" y="2494225"/>
            <a:ext cx="3111902" cy="17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71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For of</a:t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69" name="Google Shape;669;p71"/>
          <p:cNvSpPr txBox="1"/>
          <p:nvPr/>
        </p:nvSpPr>
        <p:spPr>
          <a:xfrm>
            <a:off x="2795525" y="996075"/>
            <a:ext cx="3528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Architects Daughter"/>
              <a:buChar char="+"/>
            </a:pPr>
            <a:r>
              <a:rPr lang="pt-BR" sz="2400">
                <a:solidFill>
                  <a:srgbClr val="6AA84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Legibilidade </a:t>
            </a:r>
            <a:endParaRPr sz="2400">
              <a:solidFill>
                <a:srgbClr val="6AA84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Architects Daughter"/>
              <a:buChar char="-"/>
            </a:pPr>
            <a:r>
              <a:rPr lang="pt-BR" sz="24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Ausência dos índices</a:t>
            </a:r>
            <a:endParaRPr sz="24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70" name="Google Shape;670;p71"/>
          <p:cNvSpPr txBox="1"/>
          <p:nvPr/>
        </p:nvSpPr>
        <p:spPr>
          <a:xfrm>
            <a:off x="3515975" y="1904300"/>
            <a:ext cx="2087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Includes</a:t>
            </a:r>
            <a:endParaRPr b="1" sz="3000"/>
          </a:p>
        </p:txBody>
      </p:sp>
      <p:pic>
        <p:nvPicPr>
          <p:cNvPr id="671" name="Google Shape;671;p71"/>
          <p:cNvPicPr preferRelativeResize="0"/>
          <p:nvPr/>
        </p:nvPicPr>
        <p:blipFill rotWithShape="1">
          <a:blip r:embed="rId4">
            <a:alphaModFix/>
          </a:blip>
          <a:srcRect b="31451" l="28790" r="38744" t="40254"/>
          <a:stretch/>
        </p:blipFill>
        <p:spPr>
          <a:xfrm>
            <a:off x="2555000" y="2535639"/>
            <a:ext cx="4033976" cy="197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74" y="96200"/>
            <a:ext cx="3680307" cy="43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3586900" y="786875"/>
            <a:ext cx="1308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Nome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3586900" y="1172000"/>
            <a:ext cx="1308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Marca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3586900" y="1990350"/>
            <a:ext cx="1308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586900" y="1625288"/>
            <a:ext cx="91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Câmera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3586900" y="2367150"/>
            <a:ext cx="1043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Atender ligações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3586900" y="2964725"/>
            <a:ext cx="1043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Acessar internet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3586900" y="3466025"/>
            <a:ext cx="1163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Reproduzir músicas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3375" y="606188"/>
            <a:ext cx="28194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2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2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Foreach</a:t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79" name="Google Shape;679;p72"/>
          <p:cNvSpPr txBox="1"/>
          <p:nvPr/>
        </p:nvSpPr>
        <p:spPr>
          <a:xfrm>
            <a:off x="2795525" y="996075"/>
            <a:ext cx="35280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Architects Daughter"/>
              <a:buChar char="+"/>
            </a:pPr>
            <a:r>
              <a:rPr lang="pt-BR" sz="2000">
                <a:solidFill>
                  <a:srgbClr val="6AA84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Padronização</a:t>
            </a:r>
            <a:endParaRPr sz="2000">
              <a:solidFill>
                <a:srgbClr val="6AA84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chitects Daughter"/>
              <a:buChar char="-"/>
            </a:pPr>
            <a:r>
              <a:rPr lang="pt-BR" sz="20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desempenho (split)</a:t>
            </a:r>
            <a:endParaRPr sz="20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chitects Daughter"/>
              <a:buChar char="-"/>
            </a:pPr>
            <a:r>
              <a:rPr lang="pt-BR" sz="20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não para o loop</a:t>
            </a:r>
            <a:endParaRPr sz="20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680" name="Google Shape;680;p72"/>
          <p:cNvPicPr preferRelativeResize="0"/>
          <p:nvPr/>
        </p:nvPicPr>
        <p:blipFill rotWithShape="1">
          <a:blip r:embed="rId4">
            <a:alphaModFix/>
          </a:blip>
          <a:srcRect b="19680" l="29166" r="34306" t="36231"/>
          <a:stretch/>
        </p:blipFill>
        <p:spPr>
          <a:xfrm>
            <a:off x="3131225" y="2164125"/>
            <a:ext cx="2856624" cy="19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3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3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E2E2C"/>
                </a:solidFill>
              </a:rPr>
              <a:t>Comparativo</a:t>
            </a:r>
            <a:endParaRPr b="1" sz="48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88" name="Google Shape;688;p73"/>
          <p:cNvSpPr txBox="1"/>
          <p:nvPr/>
        </p:nvSpPr>
        <p:spPr>
          <a:xfrm>
            <a:off x="594038" y="1555300"/>
            <a:ext cx="1965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For</a:t>
            </a:r>
            <a:endParaRPr b="1" sz="1900"/>
          </a:p>
        </p:txBody>
      </p:sp>
      <p:sp>
        <p:nvSpPr>
          <p:cNvPr id="689" name="Google Shape;689;p73"/>
          <p:cNvSpPr txBox="1"/>
          <p:nvPr/>
        </p:nvSpPr>
        <p:spPr>
          <a:xfrm>
            <a:off x="2704338" y="1555300"/>
            <a:ext cx="1965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For in</a:t>
            </a:r>
            <a:endParaRPr b="1" sz="1900"/>
          </a:p>
        </p:txBody>
      </p:sp>
      <p:sp>
        <p:nvSpPr>
          <p:cNvPr id="690" name="Google Shape;690;p73"/>
          <p:cNvSpPr txBox="1"/>
          <p:nvPr/>
        </p:nvSpPr>
        <p:spPr>
          <a:xfrm>
            <a:off x="4670238" y="1555300"/>
            <a:ext cx="1965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For of</a:t>
            </a:r>
            <a:endParaRPr b="1" sz="1900"/>
          </a:p>
        </p:txBody>
      </p:sp>
      <p:sp>
        <p:nvSpPr>
          <p:cNvPr id="691" name="Google Shape;691;p73"/>
          <p:cNvSpPr txBox="1"/>
          <p:nvPr/>
        </p:nvSpPr>
        <p:spPr>
          <a:xfrm>
            <a:off x="6575163" y="1555300"/>
            <a:ext cx="1965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For each</a:t>
            </a:r>
            <a:endParaRPr b="1" sz="1900"/>
          </a:p>
        </p:txBody>
      </p:sp>
      <p:sp>
        <p:nvSpPr>
          <p:cNvPr id="692" name="Google Shape;692;p73"/>
          <p:cNvSpPr txBox="1"/>
          <p:nvPr/>
        </p:nvSpPr>
        <p:spPr>
          <a:xfrm>
            <a:off x="-187000" y="2040400"/>
            <a:ext cx="3528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Font typeface="Architects Daughter"/>
              <a:buChar char="+"/>
            </a:pPr>
            <a:r>
              <a:rPr lang="pt-BR" sz="1600">
                <a:solidFill>
                  <a:srgbClr val="6AA84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Desempenho</a:t>
            </a:r>
            <a:endParaRPr sz="1600">
              <a:solidFill>
                <a:srgbClr val="6AA84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chitects Daughter"/>
              <a:buChar char="-"/>
            </a:pPr>
            <a:r>
              <a:rPr lang="pt-BR" sz="16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Legibilidade</a:t>
            </a:r>
            <a:endParaRPr sz="16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93" name="Google Shape;693;p73"/>
          <p:cNvSpPr txBox="1"/>
          <p:nvPr/>
        </p:nvSpPr>
        <p:spPr>
          <a:xfrm>
            <a:off x="1923300" y="2033150"/>
            <a:ext cx="3528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Font typeface="Architects Daughter"/>
              <a:buChar char="+"/>
            </a:pPr>
            <a:r>
              <a:rPr lang="pt-BR" sz="1600">
                <a:solidFill>
                  <a:srgbClr val="6AA84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Legibilidade</a:t>
            </a:r>
            <a:endParaRPr sz="1600">
              <a:solidFill>
                <a:srgbClr val="6AA84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chitects Daughter"/>
              <a:buChar char="-"/>
            </a:pPr>
            <a:r>
              <a:rPr lang="pt-BR" sz="16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Desempenho</a:t>
            </a:r>
            <a:endParaRPr sz="16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94" name="Google Shape;694;p73"/>
          <p:cNvSpPr txBox="1"/>
          <p:nvPr/>
        </p:nvSpPr>
        <p:spPr>
          <a:xfrm>
            <a:off x="3774500" y="2033150"/>
            <a:ext cx="35280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Font typeface="Architects Daughter"/>
              <a:buChar char="+"/>
            </a:pPr>
            <a:r>
              <a:rPr lang="pt-BR" sz="1600">
                <a:solidFill>
                  <a:srgbClr val="6AA84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Legibilidade </a:t>
            </a:r>
            <a:endParaRPr sz="1600">
              <a:solidFill>
                <a:srgbClr val="6AA84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chitects Daughter"/>
              <a:buChar char="-"/>
            </a:pPr>
            <a:r>
              <a:rPr lang="pt-BR" sz="16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Ausência </a:t>
            </a:r>
            <a:endParaRPr sz="16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dos índices</a:t>
            </a:r>
            <a:endParaRPr sz="16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95" name="Google Shape;695;p73"/>
          <p:cNvSpPr txBox="1"/>
          <p:nvPr/>
        </p:nvSpPr>
        <p:spPr>
          <a:xfrm>
            <a:off x="5794125" y="2040400"/>
            <a:ext cx="35280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Font typeface="Architects Daughter"/>
              <a:buChar char="+"/>
            </a:pPr>
            <a:r>
              <a:rPr lang="pt-BR" sz="1600">
                <a:solidFill>
                  <a:srgbClr val="6AA84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Padronização</a:t>
            </a:r>
            <a:endParaRPr sz="1600">
              <a:solidFill>
                <a:srgbClr val="6AA84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chitects Daughter"/>
              <a:buChar char="-"/>
            </a:pPr>
            <a:r>
              <a:rPr lang="pt-BR" sz="16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desempenho (split)</a:t>
            </a:r>
            <a:endParaRPr sz="16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chitects Daughter"/>
              <a:buChar char="-"/>
            </a:pPr>
            <a:r>
              <a:rPr lang="pt-BR" sz="16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não para o loop</a:t>
            </a:r>
            <a:endParaRPr sz="1600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4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4"/>
          <p:cNvSpPr txBox="1"/>
          <p:nvPr/>
        </p:nvSpPr>
        <p:spPr>
          <a:xfrm>
            <a:off x="785688" y="2901675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500">
                <a:solidFill>
                  <a:srgbClr val="2E2E2C"/>
                </a:solidFill>
              </a:rPr>
              <a:t>Objeto String </a:t>
            </a:r>
            <a:endParaRPr b="1" sz="7500">
              <a:solidFill>
                <a:srgbClr val="2E2E2C"/>
              </a:solidFill>
            </a:endParaRPr>
          </a:p>
        </p:txBody>
      </p:sp>
      <p:pic>
        <p:nvPicPr>
          <p:cNvPr id="702" name="Google Shape;7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4"/>
          <p:cNvSpPr txBox="1"/>
          <p:nvPr/>
        </p:nvSpPr>
        <p:spPr>
          <a:xfrm>
            <a:off x="475500" y="3661225"/>
            <a:ext cx="7882800" cy="9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4E92C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Sistema do banco</a:t>
            </a:r>
            <a:endParaRPr b="1" sz="3500">
              <a:solidFill>
                <a:srgbClr val="4E92C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05" name="Google Shape;705;p74"/>
          <p:cNvSpPr txBox="1"/>
          <p:nvPr/>
        </p:nvSpPr>
        <p:spPr>
          <a:xfrm>
            <a:off x="489050" y="1118350"/>
            <a:ext cx="1440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Propriedade</a:t>
            </a:r>
            <a:endParaRPr sz="1800"/>
          </a:p>
        </p:txBody>
      </p:sp>
      <p:sp>
        <p:nvSpPr>
          <p:cNvPr id="706" name="Google Shape;706;p74"/>
          <p:cNvSpPr txBox="1"/>
          <p:nvPr/>
        </p:nvSpPr>
        <p:spPr>
          <a:xfrm>
            <a:off x="7300525" y="1354125"/>
            <a:ext cx="1440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Método</a:t>
            </a:r>
            <a:endParaRPr sz="1800"/>
          </a:p>
        </p:txBody>
      </p:sp>
      <p:sp>
        <p:nvSpPr>
          <p:cNvPr id="707" name="Google Shape;707;p74"/>
          <p:cNvSpPr/>
          <p:nvPr/>
        </p:nvSpPr>
        <p:spPr>
          <a:xfrm rot="5396062">
            <a:off x="1078558" y="1568046"/>
            <a:ext cx="261900" cy="18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4"/>
          <p:cNvSpPr/>
          <p:nvPr/>
        </p:nvSpPr>
        <p:spPr>
          <a:xfrm rot="5396062">
            <a:off x="7882158" y="1803833"/>
            <a:ext cx="261900" cy="18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92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4"/>
          <p:cNvSpPr txBox="1"/>
          <p:nvPr/>
        </p:nvSpPr>
        <p:spPr>
          <a:xfrm>
            <a:off x="1371100" y="1439625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4"/>
          <p:cNvSpPr txBox="1"/>
          <p:nvPr/>
        </p:nvSpPr>
        <p:spPr>
          <a:xfrm>
            <a:off x="615650" y="1790650"/>
            <a:ext cx="11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length</a:t>
            </a:r>
            <a:endParaRPr sz="1800"/>
          </a:p>
        </p:txBody>
      </p:sp>
      <p:sp>
        <p:nvSpPr>
          <p:cNvPr id="711" name="Google Shape;711;p74"/>
          <p:cNvSpPr txBox="1"/>
          <p:nvPr/>
        </p:nvSpPr>
        <p:spPr>
          <a:xfrm>
            <a:off x="7467175" y="2026425"/>
            <a:ext cx="11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indexOf()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5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5"/>
          <p:cNvSpPr txBox="1"/>
          <p:nvPr/>
        </p:nvSpPr>
        <p:spPr>
          <a:xfrm>
            <a:off x="695550" y="3266100"/>
            <a:ext cx="7752900" cy="128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2E2E2C"/>
                </a:solidFill>
              </a:rPr>
              <a:t>Desafio 1</a:t>
            </a:r>
            <a:endParaRPr b="1" sz="9600">
              <a:solidFill>
                <a:srgbClr val="2E2E2C"/>
              </a:solidFill>
            </a:endParaRPr>
          </a:p>
        </p:txBody>
      </p:sp>
      <p:pic>
        <p:nvPicPr>
          <p:cNvPr id="718" name="Google Shape;7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6"/>
          <p:cNvSpPr txBox="1"/>
          <p:nvPr/>
        </p:nvSpPr>
        <p:spPr>
          <a:xfrm>
            <a:off x="8177200" y="4337850"/>
            <a:ext cx="966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76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6"/>
          <p:cNvSpPr txBox="1"/>
          <p:nvPr/>
        </p:nvSpPr>
        <p:spPr>
          <a:xfrm>
            <a:off x="1109650" y="139775"/>
            <a:ext cx="69243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2E2E2C"/>
                </a:solidFill>
              </a:rPr>
              <a:t>Desafio</a:t>
            </a:r>
            <a:endParaRPr sz="9600">
              <a:solidFill>
                <a:srgbClr val="2E2E2C"/>
              </a:solidFill>
            </a:endParaRPr>
          </a:p>
        </p:txBody>
      </p:sp>
      <p:pic>
        <p:nvPicPr>
          <p:cNvPr id="728" name="Google Shape;72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425" y="1223125"/>
            <a:ext cx="2215425" cy="21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6"/>
          <p:cNvPicPr preferRelativeResize="0"/>
          <p:nvPr/>
        </p:nvPicPr>
        <p:blipFill rotWithShape="1">
          <a:blip r:embed="rId5">
            <a:alphaModFix/>
          </a:blip>
          <a:srcRect b="27266" l="11063" r="63735" t="52812"/>
          <a:stretch/>
        </p:blipFill>
        <p:spPr>
          <a:xfrm>
            <a:off x="4571999" y="1326150"/>
            <a:ext cx="3318526" cy="14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6"/>
          <p:cNvSpPr txBox="1"/>
          <p:nvPr/>
        </p:nvSpPr>
        <p:spPr>
          <a:xfrm>
            <a:off x="5067775" y="2311475"/>
            <a:ext cx="2577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</a:rPr>
              <a:t>senha:  “</a:t>
            </a:r>
            <a:r>
              <a:rPr b="1" lang="pt-BR" sz="2000">
                <a:solidFill>
                  <a:srgbClr val="FFFFFF"/>
                </a:solidFill>
              </a:rPr>
              <a:t>******</a:t>
            </a:r>
            <a:r>
              <a:rPr b="1" lang="pt-BR" sz="1600">
                <a:solidFill>
                  <a:srgbClr val="FFFFFF"/>
                </a:solidFill>
              </a:rPr>
              <a:t>”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731" name="Google Shape;731;p76"/>
          <p:cNvSpPr txBox="1"/>
          <p:nvPr/>
        </p:nvSpPr>
        <p:spPr>
          <a:xfrm>
            <a:off x="4572000" y="2708075"/>
            <a:ext cx="2069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senha: “jose123”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senha: “*******”</a:t>
            </a:r>
            <a:endParaRPr b="1" sz="1800"/>
          </a:p>
        </p:txBody>
      </p:sp>
      <p:sp>
        <p:nvSpPr>
          <p:cNvPr id="732" name="Google Shape;732;p76"/>
          <p:cNvSpPr txBox="1"/>
          <p:nvPr/>
        </p:nvSpPr>
        <p:spPr>
          <a:xfrm>
            <a:off x="1487275" y="3470325"/>
            <a:ext cx="64032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Faça sistema que receba um objeto usuário e omita o valor da propriedade senha.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785688" y="30093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500">
                <a:solidFill>
                  <a:srgbClr val="2E2E2C"/>
                </a:solidFill>
              </a:rPr>
              <a:t>Introdução à objetos</a:t>
            </a:r>
            <a:endParaRPr b="1" sz="65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0">
              <a:solidFill>
                <a:srgbClr val="2E2E2C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F49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2157600" y="359425"/>
            <a:ext cx="4828800" cy="44124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785688" y="3009300"/>
            <a:ext cx="7572600" cy="160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2E2E2C"/>
                </a:solidFill>
              </a:rPr>
              <a:t>Criando</a:t>
            </a:r>
            <a:r>
              <a:rPr b="1" lang="pt-BR" sz="6800">
                <a:solidFill>
                  <a:srgbClr val="2E2E2C"/>
                </a:solidFill>
              </a:rPr>
              <a:t> </a:t>
            </a:r>
            <a:endParaRPr b="1" sz="68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2E2E2C"/>
                </a:solidFill>
              </a:rPr>
              <a:t>objetos</a:t>
            </a:r>
            <a:endParaRPr b="1" sz="6800">
              <a:solidFill>
                <a:srgbClr val="2E2E2C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800">
              <a:solidFill>
                <a:srgbClr val="2E2E2C"/>
              </a:solidFill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12" y="850525"/>
            <a:ext cx="2123175" cy="21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412" y="749675"/>
            <a:ext cx="2123175" cy="2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428475" y="1685600"/>
            <a:ext cx="21231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Notação literal</a:t>
            </a:r>
            <a:endParaRPr b="1" sz="2100"/>
          </a:p>
        </p:txBody>
      </p:sp>
      <p:sp>
        <p:nvSpPr>
          <p:cNvPr id="142" name="Google Shape;142;p20"/>
          <p:cNvSpPr txBox="1"/>
          <p:nvPr/>
        </p:nvSpPr>
        <p:spPr>
          <a:xfrm>
            <a:off x="746350" y="3378700"/>
            <a:ext cx="1957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Object.create</a:t>
            </a:r>
            <a:endParaRPr b="1" sz="2100"/>
          </a:p>
        </p:txBody>
      </p:sp>
      <p:sp>
        <p:nvSpPr>
          <p:cNvPr id="143" name="Google Shape;143;p20"/>
          <p:cNvSpPr txBox="1"/>
          <p:nvPr/>
        </p:nvSpPr>
        <p:spPr>
          <a:xfrm>
            <a:off x="6660150" y="2186550"/>
            <a:ext cx="13803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Object()</a:t>
            </a:r>
            <a:endParaRPr b="1"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-200" y="4658525"/>
            <a:ext cx="9144000" cy="485100"/>
          </a:xfrm>
          <a:prstGeom prst="rect">
            <a:avLst/>
          </a:prstGeom>
          <a:solidFill>
            <a:srgbClr val="F3D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58399"/>
            <a:ext cx="485100" cy="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538025" y="386600"/>
            <a:ext cx="8043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2E2E2C"/>
                </a:solidFill>
              </a:rPr>
              <a:t>Notação literal</a:t>
            </a:r>
            <a:endParaRPr b="1" sz="4200">
              <a:solidFill>
                <a:srgbClr val="2E2E2C"/>
              </a:solidFill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025" y="1258400"/>
            <a:ext cx="1608876" cy="16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1588875" y="2879275"/>
            <a:ext cx="1396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Nome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1588875" y="3154588"/>
            <a:ext cx="1002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Marca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588875" y="3465000"/>
            <a:ext cx="6258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1588875" y="3740300"/>
            <a:ext cx="690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950" y="1373175"/>
            <a:ext cx="2804532" cy="26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